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4" r:id="rId3"/>
    <p:sldId id="275" r:id="rId5"/>
    <p:sldId id="394" r:id="rId6"/>
    <p:sldId id="395" r:id="rId7"/>
    <p:sldId id="396" r:id="rId8"/>
    <p:sldId id="426" r:id="rId9"/>
    <p:sldId id="427" r:id="rId10"/>
    <p:sldId id="412" r:id="rId11"/>
    <p:sldId id="404" r:id="rId12"/>
    <p:sldId id="408" r:id="rId13"/>
    <p:sldId id="444" r:id="rId14"/>
    <p:sldId id="409" r:id="rId15"/>
    <p:sldId id="446" r:id="rId16"/>
    <p:sldId id="447" r:id="rId17"/>
    <p:sldId id="399" r:id="rId18"/>
    <p:sldId id="407" r:id="rId19"/>
    <p:sldId id="400" r:id="rId20"/>
    <p:sldId id="401" r:id="rId21"/>
    <p:sldId id="402" r:id="rId22"/>
    <p:sldId id="403" r:id="rId23"/>
    <p:sldId id="443" r:id="rId24"/>
    <p:sldId id="406" r:id="rId25"/>
    <p:sldId id="298" r:id="rId26"/>
    <p:sldId id="279" r:id="rId27"/>
    <p:sldId id="458" r:id="rId28"/>
    <p:sldId id="460" r:id="rId29"/>
    <p:sldId id="461" r:id="rId30"/>
    <p:sldId id="462" r:id="rId31"/>
    <p:sldId id="463" r:id="rId32"/>
    <p:sldId id="464" r:id="rId33"/>
    <p:sldId id="465" r:id="rId34"/>
    <p:sldId id="466" r:id="rId35"/>
    <p:sldId id="467" r:id="rId36"/>
    <p:sldId id="468" r:id="rId37"/>
    <p:sldId id="469" r:id="rId38"/>
    <p:sldId id="470" r:id="rId39"/>
    <p:sldId id="471" r:id="rId40"/>
    <p:sldId id="472" r:id="rId41"/>
    <p:sldId id="473" r:id="rId42"/>
    <p:sldId id="474" r:id="rId43"/>
    <p:sldId id="475" r:id="rId44"/>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gs" Target="tags/tag56.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今天我要汇报的内容是今年5月份英伟达发布的一篇关于具身智能的工作，叫做Voyager。</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第二个模块是技能库。Voyager使用可执行的javascript代码来表示agent的技能或者说是action。而技能库使用一个向量数据库来存储和检索agent的技能。</a:t>
            </a:r>
            <a:endParaRPr lang="zh-CN" altLang="en-US"/>
          </a:p>
          <a:p>
            <a:r>
              <a:rPr lang="zh-CN" altLang="en-US"/>
              <a:t>为了获取技能代码，首先需要利用Prompt让GPT4进行代码的生成，Prompt主要由以下几个部分构成：</a:t>
            </a:r>
            <a:endParaRPr lang="zh-CN" altLang="en-US"/>
          </a:p>
          <a:p>
            <a:r>
              <a:rPr lang="zh-CN" altLang="en-US"/>
              <a:t>首先是代码生成的指南，主要用于提示代码编写的风格和约束，例如强调生成的函数会被复用来创建更复杂的函数，因此应该尽可能生成通用性和复用性强的代码。</a:t>
            </a:r>
            <a:endParaRPr lang="zh-CN" altLang="en-US"/>
          </a:p>
          <a:p>
            <a:r>
              <a:rPr lang="zh-CN" altLang="en-US"/>
              <a:t>第二部分是控制原语API和从技能库中检索到的相关技能</a:t>
            </a:r>
            <a:endParaRPr lang="zh-CN" altLang="en-US"/>
          </a:p>
          <a:p>
            <a:r>
              <a:rPr lang="zh-CN" altLang="en-US"/>
              <a:t>之后是上一轮生成的代码、环境反馈、执行错误和评论，GPT4会基于这些信息对代码进行改进与纠错，这在后面的迭代提示机制里会用到。</a:t>
            </a:r>
            <a:endParaRPr lang="zh-CN" altLang="en-US"/>
          </a:p>
          <a:p>
            <a:r>
              <a:rPr lang="zh-CN" altLang="en-US"/>
              <a:t>还有就是agent的当前状态以及思维链的提示，要求GPT在生成代码之前给出代码的推理过程，可以有效提高代码的准确率。</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技能库构建的大概流程主要由下图所示。对于GPT4生成的能完成任务的技能代码，需要使用一个GPT-3.5来对它进行代码摘要，将其做embedding作为key，技能代码本身作为value，存入一个向量数据库中，即技能库。之后每当要做一个任务时，用GPT3.5对任务计划和环境反馈做embedding，去向量数据库中检索top-k相关的技能，用于当前任务的代码生成。</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最后一个模块是迭代提示机制。由于GPT4很难一次性输出正确的代码，完成当前自动化课程给出的任务，所以需要有反复迭代的机制解决这个问题。为了对代码进行改进，需要提供三种反馈信息：</a:t>
            </a:r>
            <a:endParaRPr lang="zh-CN" altLang="en-US"/>
          </a:p>
          <a:p>
            <a:r>
              <a:rPr lang="zh-CN" altLang="en-US"/>
              <a:t>首先是环境反馈，主要是程序执行的一些中间过程，例如无法完成某个任务的原因。可以通过在生成的代码里调用bot.chat这个系统通知函数来获得。</a:t>
            </a:r>
            <a:endParaRPr lang="zh-CN" altLang="en-US"/>
          </a:p>
          <a:p>
            <a:r>
              <a:rPr lang="zh-CN" altLang="en-US"/>
              <a:t>然后是执行错误，主要是编译器的报错信息。</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第三种反馈信息是自验证信息。GPT4需要根据voyager的当前状态和任务来判断任务是否成功完成，若失败则需要进行评论，提供如何完成任务的建议。</a:t>
            </a:r>
            <a:endParaRPr lang="zh-CN" altLang="en-US"/>
          </a:p>
          <a:p>
            <a:r>
              <a:rPr lang="zh-CN" altLang="en-US"/>
              <a:t>这些反馈信息会输入到之前代码生成阶段的Prompt中，用于代码的不断改进。</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下面是迭代提示机制的大概流程。首先对于当前任务，先生成代码，再用编译器运行，有报错则记录报错信息，否则就进行自我验证，验证任务是否成功完成，若成功则将技能代码保存到技能库中，否则就讲三种反馈信息返回到代码生成的Prompt中进行下一轮迭代改进。</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下面讲一下实验部分。这篇工作由于是第一个在Minecraft场景使用大语言模型的具身智能，故与其对比的baseline基本上都不能与Minecraft进行直接的交互，需要为其提供需要的环境反馈信息来确保公平。</a:t>
            </a:r>
            <a:endParaRPr lang="zh-CN" altLang="en-US"/>
          </a:p>
          <a:p>
            <a:r>
              <a:rPr lang="zh-CN" altLang="en-US"/>
              <a:t>首先是ReAct，主要融合了思维链和动作交互。思维链可以帮助模型诱导、跟踪和更新动作计划以及处理异常，动作交互允许agent与外部环境交互获得额外信息，可以缓解思维链的幻觉问题。</a:t>
            </a:r>
            <a:endParaRPr lang="zh-CN" altLang="en-US"/>
          </a:p>
          <a:p>
            <a:r>
              <a:rPr lang="zh-CN" altLang="en-US"/>
              <a:t>Reflexion在ReAct基础上加上了自我反思，帮助agent从错误中学习与优化。</a:t>
            </a:r>
            <a:endParaRPr lang="zh-CN" altLang="en-US"/>
          </a:p>
          <a:p>
            <a:r>
              <a:rPr lang="zh-CN" altLang="en-US"/>
              <a:t>AutoGPT则可以将高级目标分解成多个子目标，每个子目标使用ReAct来执行任务。</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作者主要评估了四个指标。首先是agent的探索表现，主要评估agent能探索多少种不同的物品。图中横轴表示迭代次数，纵轴表示不同物品的个数。可以看到Voyager发现了近63种不同的物品，是AutoGPT的3.3倍，而ReAct和Reflexion基本上没有什么进展。</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第二个评估指标是科技树的掌握情况。表中括号内表示三次完整运行中成功的次数，(0/3)表示没能在最大尝试次数之前达到对应的水平。表中的数字表示平均需要的迭代次数。	可以看到Voyager对于木制、石制和铁制工具的解锁速度是Baseline的10倍左右</a:t>
            </a:r>
            <a:endParaRPr lang="zh-CN" altLang="en-US"/>
          </a:p>
          <a:p>
            <a:r>
              <a:rPr lang="zh-CN" altLang="en-US"/>
              <a:t>而Voyager是唯一解锁钻石工具的agent</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下面评估了agent的地图覆盖情况，可以提现agent的地图探索能力。其中Voyager走的距离是baseline的2.3倍以上，而baseline经常停留在局部区域，阻碍了它们发现新知识的能力。</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最后评估了agent的zero-shot能力。作者清空了agent的库存，并重新初始化了一个新的世界，用之前agent没见过的任务来进行测试。可以看到只有Voyager能在50次迭代以内完成给定的四个任务。所有的baseline都没有这个能力。还有一点要注意的是如果将技能库提供给AutoGPT，也能大大提升其zero-shot能力，这说明了技能库是一个即插即用的通用工具，可以有效的用于其他的方法中。</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那么在上周，OpenAI在开发者大会上发布了一个令人振奋的新功能——GPTs。它可以让完全没有代码能力的用户也可以定制属于自己的Agent。定制的agent既可以私用，也可以上传到GPT Store进行分享。目前GPT Store已经有近万个用户上传的GPTs了。这也预示着Agent时代将正式拉开帷幕。</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作者针对Voyager也做了一系列的消融实验。左半部分是关于自动课程、技能库和 GPT-4 的消融研究。 可以看到自动化课程对agent的持续进步至关重要，随机课程和人工课程会下降特别多的性能。这也说明自动化课程提供的任务是循序渐进的，有助于推进agent的学习进程。</a:t>
            </a:r>
            <a:endParaRPr lang="zh-CN" altLang="en-US"/>
          </a:p>
          <a:p>
            <a:r>
              <a:rPr lang="zh-CN" altLang="en-US"/>
              <a:t>还有就是能观察到如果没有技能库，voyager的学习在后期会遇到瓶颈，因为很多复杂的技能往往需要建立在之前学过的技能之上。</a:t>
            </a:r>
            <a:endParaRPr lang="zh-CN" altLang="en-US"/>
          </a:p>
          <a:p>
            <a:r>
              <a:rPr lang="zh-CN" altLang="en-US"/>
              <a:t>此外GPT4的效果远远由于GPT3.5，这也是因为GPT4的代码生成能力要更强一点。</a:t>
            </a:r>
            <a:endParaRPr lang="zh-CN" altLang="en-US"/>
          </a:p>
          <a:p>
            <a:r>
              <a:rPr lang="zh-CN" altLang="en-US"/>
              <a:t>右半部分是关于迭代提示机制的消融。可以看到自我验证信息是最重要的反馈信息，没有它会下降很多性能，因为它能决定什么时候开始新任务或重新尝试之前失败的任务。</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最后作者也进行了一些其他的探索。由于Voyager无法感知到视觉信息，所以Voyager难以完成复杂3D结构的建造任务。但是结合一些人类反馈，可以帮助Voyager完成这类任务，主要有两种反馈方法：</a:t>
            </a:r>
            <a:endParaRPr lang="zh-CN" altLang="en-US"/>
          </a:p>
          <a:p>
            <a:r>
              <a:rPr lang="zh-CN" altLang="en-US"/>
              <a:t>一种是让人类充当voyager的自我验证模块，对当前生成的代码提供视觉上的评论</a:t>
            </a:r>
            <a:endParaRPr lang="zh-CN" altLang="en-US"/>
          </a:p>
          <a:p>
            <a:r>
              <a:rPr lang="zh-CN" altLang="en-US"/>
              <a:t>另一种方法是让人类充当自动化课程模块，将复杂的建造任务拆解为简单的子任务，引导agent逐步完成。</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Voyager目前也存在着一些缺陷：</a:t>
            </a:r>
            <a:endParaRPr lang="zh-CN" altLang="en-US"/>
          </a:p>
          <a:p>
            <a:r>
              <a:rPr lang="zh-CN" altLang="en-US"/>
              <a:t>首先GPT4 API的成本比较高，跑完160次迭代大概需要花费50美刀。</a:t>
            </a:r>
            <a:endParaRPr lang="zh-CN" altLang="en-US"/>
          </a:p>
          <a:p>
            <a:r>
              <a:rPr lang="zh-CN" altLang="en-US"/>
              <a:t>并且不能保证完全的准确性。即使有迭代提示机制，有时Agent也会陷入困境，产生不了正确技能。有时自我验证模块也会失败（成功的任务识别为失败、失败的任务识别为成功），阻碍了技能的成功学习。</a:t>
            </a:r>
            <a:endParaRPr lang="zh-CN" altLang="en-US"/>
          </a:p>
          <a:p>
            <a:r>
              <a:rPr lang="zh-CN" altLang="en-US"/>
              <a:t>由于大模型本身存在幻觉，自动课程会偶尔提出无法完成的任务，比如制作不存在的物品。代码生成也会出幻觉，使用不存在的API和错误的输入输出。</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最后是一些未来可以探索的方向。首先Voyager是一个单agent，可以探索多个agent在同一环境中的社会现象，例如他们之间的协作与竞争，探索在集体智慧之下能否完成更加复杂的任务。</a:t>
            </a:r>
            <a:endParaRPr lang="zh-CN" altLang="en-US"/>
          </a:p>
          <a:p>
            <a:r>
              <a:rPr lang="zh-CN" altLang="en-US"/>
              <a:t>然后，因为Voyager无法获取视觉感知，可以考虑利用视频预训练模型或者多模态模型为Voyager提供视觉信息来增强agent的感知能力，进一步提高其学习与探索能力</a:t>
            </a:r>
            <a:endParaRPr lang="zh-CN" altLang="en-US"/>
          </a:p>
          <a:p>
            <a:r>
              <a:rPr lang="zh-CN" altLang="en-US"/>
              <a:t>Voyager的自验证方法完全依赖于大模型的知识来判断当前任务是否完成，但很多情况下会将没有完成的任务判断为已完成，影响了agent的学习路线。故如何提升自验证的准确性也是一个可以探究的问题。</a:t>
            </a:r>
            <a:endParaRPr lang="zh-CN" altLang="en-US"/>
          </a:p>
          <a:p>
            <a:r>
              <a:rPr lang="zh-CN" altLang="en-US"/>
              <a:t>Voyager主要时在Minecraft这个虚拟场景中运作的，但是虚拟环境往往有许多约束和限制，可以容忍agent的错误，而真实世界更加复杂，没有那么多的容错，如何将在虚拟场景中训练的具身智能迁移到真实场景中完成实际问题也是一个很有价值的研究方向。</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当然，Agent的概念在很早之前就已经被提出。所谓Agent是指能感知环境、做出决策、采取行动的人工实体。与传统人工智能相比，Agent更加主动，具有通过独立思考、调用工具去逐步完成给定目标的能力，并且能够处理未知的环境信息。</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在早期，Agent主要基于符号主义，即专家系统。主要使用逻辑规则和符号表示来封装知识、促进推理过程，有高度的确定性和可解释性。然而Symbolic Agents难以处理不确定性和大规模现实世界问题，且推理算法过于复杂，响应时间很慢。</a:t>
            </a:r>
            <a:endParaRPr lang="zh-CN" altLang="en-US"/>
          </a:p>
          <a:p>
            <a:r>
              <a:rPr lang="zh-CN" altLang="en-US"/>
              <a:t>为了解决这些问题，Reactive Agents主要关注agent与环境的交互，强调快速响应。其优先考虑直接的输入-输出映射，而不是复杂的符号推理。但是这样的agent往往缺乏高级的决策能力。</a:t>
            </a:r>
            <a:endParaRPr lang="zh-CN" altLang="en-US"/>
          </a:p>
          <a:p>
            <a:r>
              <a:rPr lang="zh-CN" altLang="en-US"/>
              <a:t>后来逐渐开始流行基于强化学习的agent，特点是无需人工干预，能够通过与环境的交互来学习，使他们能够在特定任务重获得最大的累计回报。基于强化学习的方法获取了一定的成功，但是也存在很多缺陷：强化学习训练时间长、样本效率低、训练稳定性差，并且缺乏泛化能力。</a:t>
            </a:r>
            <a:endParaRPr lang="zh-CN" altLang="en-US"/>
          </a:p>
          <a:p>
            <a:r>
              <a:rPr lang="zh-CN" altLang="en-US"/>
              <a:t>为了解决上述问题，一些研究者引入了迁移学习和元学习来加速agent在新任务上的学习，一定程度上弥补了强化学习泛化能力的不足。不过预训练的成本相对偏高，并且源任务和目标任务之间存在显著差异时，效果不是很好。</a:t>
            </a:r>
            <a:endParaRPr lang="zh-CN" altLang="en-US"/>
          </a:p>
          <a:p>
            <a:r>
              <a:rPr lang="zh-CN" altLang="en-US"/>
              <a:t>最近，越来越多的研究开始使用LLM作为agent的大脑或控制器，并使用多模态感知和工具利用等策略扩展agent的感知和行动空间。</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在agent中，有一种特殊的概念叫做embodied agent，也就是具身智能。它是指具有物理形态或身体的Agent。这种Agent不仅能够感知环境，还能在物理世界中采取行动。例如智能机器人或者游戏中的agent。</a:t>
            </a:r>
            <a:endParaRPr lang="zh-CN" altLang="en-US"/>
          </a:p>
          <a:p>
            <a:r>
              <a:rPr lang="zh-CN" altLang="en-US"/>
              <a:t>具身智能被认为是通向AGI的一个潜在途径。</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对于具身智能，有一个常用的实验环境，叫做Minecraft。这是一款极具代表性且被广泛探索的模拟生存环境游戏，它已经成为开发和测试智能Agent综合能力的独特实验场所。</a:t>
            </a:r>
            <a:endParaRPr lang="zh-CN" altLang="en-US"/>
          </a:p>
          <a:p>
            <a:r>
              <a:rPr lang="zh-CN" altLang="en-US"/>
              <a:t>玩家通常从学习基础技能开始，比如采集木材、制作工作台，然后逐渐过渡到更复杂的任务，例如与怪物战斗和制作钻石工具。</a:t>
            </a:r>
            <a:endParaRPr lang="zh-CN" altLang="en-US"/>
          </a:p>
          <a:p>
            <a:r>
              <a:rPr lang="zh-CN" altLang="en-US"/>
              <a:t>Minecraft在很大程度上反映了真实世界，为研究者提供了一个理想环境来探究Agent在真实世界中生存的潜力。</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早期针对Minecraft环境的具身智能的研究，主要集中在强化学习与模仿学习。然而使用这类方法往往只能学会特定的低级任务，不具备泛化迁移能力。且训练非常不稳定，难以收敛。</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于是英伟达提出了Voyager，它第一个由大语言模型驱动的在Minecraft中进行终身学习的具身智能体，</a:t>
            </a:r>
            <a:r>
              <a:rPr lang="zh-CN" altLang="en-US">
                <a:sym typeface="+mn-ea"/>
              </a:rPr>
              <a:t>它能够持续不断的探索与学习，学会非常复杂的技能。</a:t>
            </a:r>
            <a:r>
              <a:rPr lang="zh-CN" altLang="en-US"/>
              <a:t>。它主要由三个模块组成：自动化课程、技能库以及迭代提示机制。</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首先介绍一下自动化课程。自动化课程通过精心设计的Prompt，可以让GPT4根据agent的当前技能水平和环境情况推荐合适的探索任务。其Prompt主要由以下部分组成：</a:t>
            </a:r>
            <a:endParaRPr lang="zh-CN" altLang="en-US"/>
          </a:p>
          <a:p>
            <a:r>
              <a:rPr lang="zh-CN" altLang="en-US"/>
              <a:t>首先是一些约束和鼓励，需要鼓励Agent要探索尽可能多的东西，并且约束GPT4生成的下一个任务不要太难，agent可能没有能力去完成。</a:t>
            </a:r>
            <a:endParaRPr lang="zh-CN" altLang="en-US"/>
          </a:p>
          <a:p>
            <a:r>
              <a:rPr lang="zh-CN" altLang="en-US"/>
              <a:t>第二个部分是agent的当前状态，包括库存、装备、附近方块和实体、生态群系等等。</a:t>
            </a:r>
            <a:endParaRPr lang="zh-CN" altLang="en-US"/>
          </a:p>
          <a:p>
            <a:r>
              <a:rPr lang="zh-CN" altLang="en-US"/>
              <a:t>第三个部分是agent之前完成的和失败的任务，可以反应agent当前的探索进度和能力边界。</a:t>
            </a:r>
            <a:endParaRPr lang="zh-CN" altLang="en-US"/>
          </a:p>
          <a:p>
            <a:r>
              <a:rPr lang="zh-CN" altLang="en-US"/>
              <a:t>最后是一些额外的上下文。具体来说可以利用GPT根据agent的当前状态和探索进度向自己提问，并从知识库查到答案，并将他们作为额外的上下文来辅助GPT4决定下一个任务</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tags" Target="../tags/tag19.xml"/><Relationship Id="rId1" Type="http://schemas.openxmlformats.org/officeDocument/2006/relationships/tags" Target="../tags/tag18.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tags" Target="../tags/tag20.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tags" Target="../tags/tag21.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tags" Target="../tags/tag22.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0" Type="http://schemas.openxmlformats.org/officeDocument/2006/relationships/notesSlide" Target="../notesSlides/notesSlide14.xml"/><Relationship Id="rId1" Type="http://schemas.openxmlformats.org/officeDocument/2006/relationships/tags" Target="../tags/tag2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tags" Target="../tags/tag32.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tags" Target="../tags/tag34.xml"/><Relationship Id="rId2" Type="http://schemas.openxmlformats.org/officeDocument/2006/relationships/image" Target="../media/image20.png"/><Relationship Id="rId1" Type="http://schemas.openxmlformats.org/officeDocument/2006/relationships/tags" Target="../tags/tag3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tags" Target="../tags/tag35.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tags" Target="../tags/tag36.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tags" Target="../tags/tag4.xml"/><Relationship Id="rId2" Type="http://schemas.openxmlformats.org/officeDocument/2006/relationships/image" Target="../media/image3.png"/><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tags" Target="../tags/tag37.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tags" Target="../tags/tag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tags" Target="../tags/tag39.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tags" Target="../tags/tag40.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tags" Target="../tags/tag41.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tags" Target="../tags/tag42.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tags" Target="../tags/tag4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tags" Target="../tags/tag44.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tags" Target="../tags/tag45.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tags" Target="../tags/tag46.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tags" Target="../tags/tag47.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tags" Target="../tags/tag48.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tags" Target="../tags/tag49.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tags" Target="../tags/tag50.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tags" Target="../tags/tag51.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tags" Target="../tags/tag52.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tags" Target="../tags/tag5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tags" Target="../tags/tag54.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tags" Target="../tags/tag55.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tags" Target="../tags/tag7.xml"/><Relationship Id="rId2" Type="http://schemas.openxmlformats.org/officeDocument/2006/relationships/image" Target="../media/image6.png"/><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tags" Target="../tags/tag9.xml"/><Relationship Id="rId2" Type="http://schemas.openxmlformats.org/officeDocument/2006/relationships/image" Target="../media/image8.png"/><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4.xml"/><Relationship Id="rId7" Type="http://schemas.openxmlformats.org/officeDocument/2006/relationships/image" Target="../media/image12.png"/><Relationship Id="rId6" Type="http://schemas.openxmlformats.org/officeDocument/2006/relationships/tags" Target="../tags/tag13.xml"/><Relationship Id="rId5" Type="http://schemas.openxmlformats.org/officeDocument/2006/relationships/image" Target="../media/image11.png"/><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10.png"/><Relationship Id="rId10" Type="http://schemas.openxmlformats.org/officeDocument/2006/relationships/notesSlide" Target="../notesSlides/notesSlide7.xml"/><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tags" Target="../tags/tag16.xml"/><Relationship Id="rId2" Type="http://schemas.openxmlformats.org/officeDocument/2006/relationships/image" Target="../media/image13.png"/><Relationship Id="rId1" Type="http://schemas.openxmlformats.org/officeDocument/2006/relationships/tags" Target="../tags/tag15.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tags" Target="../tags/tag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2-10"/>
          <p:cNvPicPr>
            <a:picLocks noChangeAspect="1"/>
          </p:cNvPicPr>
          <p:nvPr/>
        </p:nvPicPr>
        <p:blipFill>
          <a:blip r:embed="rId1"/>
          <a:stretch>
            <a:fillRect/>
          </a:stretch>
        </p:blipFill>
        <p:spPr>
          <a:xfrm>
            <a:off x="49164" y="635"/>
            <a:ext cx="12094102" cy="6857160"/>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5020" y="1238892"/>
            <a:ext cx="1770090" cy="571415"/>
          </a:xfrm>
          <a:prstGeom prst="rect">
            <a:avLst/>
          </a:prstGeom>
        </p:spPr>
      </p:pic>
      <p:sp>
        <p:nvSpPr>
          <p:cNvPr id="12" name="文本框 11"/>
          <p:cNvSpPr txBox="1"/>
          <p:nvPr>
            <p:custDataLst>
              <p:tags r:id="rId3"/>
            </p:custDataLst>
          </p:nvPr>
        </p:nvSpPr>
        <p:spPr>
          <a:xfrm>
            <a:off x="8148320" y="5024755"/>
            <a:ext cx="1781175" cy="991870"/>
          </a:xfrm>
          <a:prstGeom prst="rect">
            <a:avLst/>
          </a:prstGeom>
          <a:noFill/>
        </p:spPr>
        <p:txBody>
          <a:bodyPr wrap="none" rtlCol="0">
            <a:noAutofit/>
          </a:bodyPr>
          <a:lstStyle/>
          <a:p>
            <a:pPr algn="ctr">
              <a:lnSpc>
                <a:spcPts val="800"/>
              </a:lnSpc>
            </a:pPr>
            <a:r>
              <a:rPr kumimoji="1" lang="en-US" altLang="zh-CN" dirty="0">
                <a:solidFill>
                  <a:srgbClr val="A51E36"/>
                </a:solidFill>
                <a:latin typeface="Gotham Rounded Book" charset="0"/>
                <a:ea typeface="Gotham Rounded Book" charset="0"/>
                <a:cs typeface="Gotham Rounded Book" charset="0"/>
              </a:rPr>
              <a:t>2023.11.16</a:t>
            </a:r>
            <a:endParaRPr kumimoji="1" lang="en-US" altLang="zh-CN" dirty="0">
              <a:solidFill>
                <a:srgbClr val="A51E36"/>
              </a:solidFill>
              <a:latin typeface="Gotham Rounded Book" charset="0"/>
              <a:ea typeface="Gotham Rounded Book" charset="0"/>
              <a:cs typeface="Gotham Rounded Book" charset="0"/>
            </a:endParaRPr>
          </a:p>
          <a:p>
            <a:pPr algn="ctr">
              <a:lnSpc>
                <a:spcPts val="800"/>
              </a:lnSpc>
            </a:pPr>
            <a:endParaRPr kumimoji="1" lang="zh-CN" altLang="en-US" dirty="0">
              <a:solidFill>
                <a:srgbClr val="A51E36"/>
              </a:solidFill>
              <a:latin typeface="Gotham Rounded Book" charset="0"/>
              <a:ea typeface="宋体" panose="02010600030101010101" pitchFamily="2" charset="-122"/>
              <a:cs typeface="Gotham Rounded Book" charset="0"/>
            </a:endParaRPr>
          </a:p>
          <a:p>
            <a:pPr algn="ctr">
              <a:lnSpc>
                <a:spcPts val="800"/>
              </a:lnSpc>
            </a:pPr>
            <a:endParaRPr kumimoji="1" lang="zh-CN" altLang="en-US" dirty="0">
              <a:solidFill>
                <a:srgbClr val="A51E36"/>
              </a:solidFill>
              <a:latin typeface="Gotham Rounded Book" charset="0"/>
              <a:ea typeface="宋体" panose="02010600030101010101" pitchFamily="2" charset="-122"/>
              <a:cs typeface="Gotham Rounded Book" charset="0"/>
            </a:endParaRPr>
          </a:p>
          <a:p>
            <a:pPr algn="ctr">
              <a:lnSpc>
                <a:spcPts val="800"/>
              </a:lnSpc>
            </a:pPr>
            <a:r>
              <a:rPr kumimoji="1" lang="zh-CN" altLang="en-US" dirty="0">
                <a:solidFill>
                  <a:srgbClr val="A51E36"/>
                </a:solidFill>
                <a:latin typeface="Gotham Rounded Book" charset="0"/>
                <a:ea typeface="宋体" panose="02010600030101010101" pitchFamily="2" charset="-122"/>
                <a:cs typeface="Gotham Rounded Book" charset="0"/>
              </a:rPr>
              <a:t>翁祯敏</a:t>
            </a:r>
            <a:endParaRPr kumimoji="1" lang="zh-CN" altLang="en-US" dirty="0">
              <a:solidFill>
                <a:srgbClr val="A51E36"/>
              </a:solidFill>
              <a:latin typeface="Gotham Rounded Book" charset="0"/>
              <a:ea typeface="宋体" panose="02010600030101010101" pitchFamily="2" charset="-122"/>
              <a:cs typeface="Gotham Rounded Book" charset="0"/>
            </a:endParaRPr>
          </a:p>
        </p:txBody>
      </p:sp>
      <p:sp>
        <p:nvSpPr>
          <p:cNvPr id="6" name="文本框 5"/>
          <p:cNvSpPr txBox="1"/>
          <p:nvPr>
            <p:custDataLst>
              <p:tags r:id="rId4"/>
            </p:custDataLst>
          </p:nvPr>
        </p:nvSpPr>
        <p:spPr>
          <a:xfrm>
            <a:off x="899795" y="2611755"/>
            <a:ext cx="10147935" cy="1221105"/>
          </a:xfrm>
          <a:prstGeom prst="rect">
            <a:avLst/>
          </a:prstGeom>
          <a:noFill/>
        </p:spPr>
        <p:txBody>
          <a:bodyPr wrap="square" rtlCol="0">
            <a:noAutofit/>
          </a:bodyPr>
          <a:lstStyle/>
          <a:p>
            <a:pPr algn="ctr">
              <a:lnSpc>
                <a:spcPts val="3500"/>
              </a:lnSpc>
            </a:pPr>
            <a:r>
              <a:rPr kumimoji="1" lang="en-US" altLang="zh-CN" sz="4235" dirty="0" smtClean="0">
                <a:solidFill>
                  <a:srgbClr val="A51E36"/>
                </a:solidFill>
                <a:ea typeface="兰亭黑-简 中黑" charset="-122"/>
              </a:rPr>
              <a:t>VOYAGER: An Open-Ended Embodied Agent with Large Language Models</a:t>
            </a:r>
            <a:endParaRPr kumimoji="1" lang="en-US" altLang="zh-CN" sz="4235" dirty="0" smtClean="0">
              <a:solidFill>
                <a:srgbClr val="A51E36"/>
              </a:solidFill>
              <a:ea typeface="兰亭黑-简 中黑"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924330" y="1101585"/>
            <a:ext cx="9330291" cy="424815"/>
          </a:xfrm>
          <a:prstGeom prst="rect">
            <a:avLst/>
          </a:prstGeom>
          <a:noFill/>
        </p:spPr>
        <p:txBody>
          <a:bodyPr wrap="square" rtlCol="0">
            <a:spAutoFit/>
          </a:bodyPr>
          <a:lstStyle/>
          <a:p>
            <a:pPr>
              <a:lnSpc>
                <a:spcPts val="2600"/>
              </a:lnSpc>
            </a:pPr>
            <a:r>
              <a:rPr kumimoji="1" lang="zh-CN" altLang="en-US" sz="3440" dirty="0">
                <a:solidFill>
                  <a:srgbClr val="A51E36"/>
                </a:solidFill>
                <a:latin typeface="Times New Roman" panose="02020603050405020304" charset="0"/>
                <a:ea typeface="兰亭黑-简 中黑" charset="-122"/>
                <a:cs typeface="Times New Roman" panose="02020603050405020304" charset="0"/>
              </a:rPr>
              <a:t>技能库</a:t>
            </a:r>
            <a:r>
              <a:rPr kumimoji="1" lang="en-US" altLang="zh-CN" sz="3440" dirty="0">
                <a:solidFill>
                  <a:srgbClr val="A51E36"/>
                </a:solidFill>
                <a:latin typeface="Times New Roman" panose="02020603050405020304" charset="0"/>
                <a:ea typeface="兰亭黑-简 中黑" charset="-122"/>
                <a:cs typeface="Times New Roman" panose="02020603050405020304" charset="0"/>
              </a:rPr>
              <a:t>(Skill Library)</a:t>
            </a:r>
            <a:r>
              <a:rPr kumimoji="1" lang="zh-CN" altLang="en-US" sz="3440" dirty="0">
                <a:solidFill>
                  <a:srgbClr val="A51E36"/>
                </a:solidFill>
                <a:latin typeface="Times New Roman" panose="02020603050405020304" charset="0"/>
                <a:ea typeface="兰亭黑-简 中黑" charset="-122"/>
                <a:cs typeface="Times New Roman" panose="02020603050405020304" charset="0"/>
              </a:rPr>
              <a:t>：</a:t>
            </a:r>
            <a:r>
              <a:rPr kumimoji="1" lang="en-US" altLang="zh-CN" sz="3440" dirty="0">
                <a:solidFill>
                  <a:srgbClr val="A51E36"/>
                </a:solidFill>
                <a:latin typeface="Times New Roman" panose="02020603050405020304" charset="0"/>
                <a:ea typeface="兰亭黑-简 中黑" charset="-122"/>
                <a:cs typeface="Times New Roman" panose="02020603050405020304" charset="0"/>
              </a:rPr>
              <a:t>Prompt</a:t>
            </a:r>
            <a:endParaRPr kumimoji="1" lang="en-US" altLang="zh-CN" sz="3440" dirty="0">
              <a:solidFill>
                <a:srgbClr val="A51E36"/>
              </a:solidFill>
              <a:latin typeface="Times New Roman" panose="02020603050405020304" charset="0"/>
              <a:ea typeface="兰亭黑-简 中黑" charset="-122"/>
              <a:cs typeface="Times New Roman" panose="02020603050405020304" charset="0"/>
            </a:endParaRPr>
          </a:p>
        </p:txBody>
      </p:sp>
      <p:sp>
        <p:nvSpPr>
          <p:cNvPr id="6" name="文本框 5"/>
          <p:cNvSpPr txBox="1"/>
          <p:nvPr/>
        </p:nvSpPr>
        <p:spPr>
          <a:xfrm>
            <a:off x="9665483" y="679383"/>
            <a:ext cx="1167241" cy="219075"/>
          </a:xfrm>
          <a:prstGeom prst="rect">
            <a:avLst/>
          </a:prstGeom>
          <a:noFill/>
        </p:spPr>
        <p:txBody>
          <a:bodyPr wrap="square" rtlCol="0">
            <a:spAutoFit/>
          </a:bodyPr>
          <a:lstStyle/>
          <a:p>
            <a:pPr algn="r">
              <a:lnSpc>
                <a:spcPts val="1000"/>
              </a:lnSpc>
            </a:pPr>
            <a:r>
              <a:rPr kumimoji="1" lang="en-US" altLang="zh-CN" sz="1325" i="1" dirty="0" smtClean="0">
                <a:solidFill>
                  <a:srgbClr val="9E9FA0"/>
                </a:solidFill>
                <a:latin typeface="Geometria-Italic" panose="020B0503020204090204" charset="0"/>
                <a:ea typeface="+mj-ea"/>
                <a:cs typeface="Geometria-Italic" panose="020B0503020204090204" charset="0"/>
              </a:rPr>
              <a:t>09 /22</a:t>
            </a:r>
            <a:endParaRPr kumimoji="1" lang="en-US" altLang="zh-CN" sz="1325" i="1" dirty="0" smtClean="0">
              <a:solidFill>
                <a:srgbClr val="9E9FA0"/>
              </a:solidFill>
              <a:latin typeface="Geometria-Italic" panose="020B0503020204090204" charset="0"/>
              <a:ea typeface="+mj-ea"/>
              <a:cs typeface="Geometria-Italic" panose="020B0503020204090204" charset="0"/>
            </a:endParaRPr>
          </a:p>
        </p:txBody>
      </p:sp>
      <p:sp>
        <p:nvSpPr>
          <p:cNvPr id="8" name="文本框 7"/>
          <p:cNvSpPr txBox="1"/>
          <p:nvPr/>
        </p:nvSpPr>
        <p:spPr>
          <a:xfrm>
            <a:off x="1450877" y="679383"/>
            <a:ext cx="2891358" cy="219075"/>
          </a:xfrm>
          <a:prstGeom prst="rect">
            <a:avLst/>
          </a:prstGeom>
          <a:noFill/>
        </p:spPr>
        <p:txBody>
          <a:bodyPr wrap="square" rtlCol="0">
            <a:spAutoFit/>
          </a:bodyPr>
          <a:lstStyle/>
          <a:p>
            <a:pPr>
              <a:lnSpc>
                <a:spcPts val="1000"/>
              </a:lnSpc>
            </a:pPr>
            <a:r>
              <a:rPr kumimoji="1" lang="zh-CN" sz="1325" i="1" dirty="0">
                <a:solidFill>
                  <a:srgbClr val="9E9FA0"/>
                </a:solidFill>
                <a:latin typeface="方正兰亭细黑_GBK" charset="-122"/>
                <a:ea typeface="方正兰亭细黑_GBK" charset="-122"/>
                <a:cs typeface="Gotham Bold" charset="0"/>
              </a:rPr>
              <a:t>方法</a:t>
            </a:r>
            <a:endParaRPr kumimoji="1" lang="zh-CN" sz="1325" i="1" dirty="0" smtClean="0">
              <a:solidFill>
                <a:srgbClr val="9E9FA0"/>
              </a:solidFill>
              <a:latin typeface="方正兰亭细黑_GBK" charset="-122"/>
              <a:ea typeface="方正兰亭细黑_GBK" charset="-122"/>
              <a:cs typeface="Gotham Bold" charset="0"/>
            </a:endParaRPr>
          </a:p>
        </p:txBody>
      </p:sp>
      <p:sp>
        <p:nvSpPr>
          <p:cNvPr id="3" name="文本框 2"/>
          <p:cNvSpPr txBox="1"/>
          <p:nvPr>
            <p:custDataLst>
              <p:tags r:id="rId1"/>
            </p:custDataLst>
          </p:nvPr>
        </p:nvSpPr>
        <p:spPr>
          <a:xfrm>
            <a:off x="352425" y="1669415"/>
            <a:ext cx="4032250" cy="3415030"/>
          </a:xfrm>
          <a:prstGeom prst="rect">
            <a:avLst/>
          </a:prstGeom>
          <a:noFill/>
        </p:spPr>
        <p:txBody>
          <a:bodyPr wrap="square" rtlCol="0">
            <a:spAutoFit/>
          </a:bodyPr>
          <a:p>
            <a:pPr marL="285750" indent="-285750">
              <a:buFont typeface="Arial" panose="020B0604020202020204" pitchFamily="34" charset="0"/>
              <a:buChar char="•"/>
            </a:pPr>
            <a:r>
              <a:rPr lang="zh-CN" altLang="en-US"/>
              <a:t>代码生成的指南：提示代码的</a:t>
            </a:r>
            <a:r>
              <a:rPr lang="zh-CN" altLang="en-US">
                <a:solidFill>
                  <a:srgbClr val="C00000"/>
                </a:solidFill>
              </a:rPr>
              <a:t>编写风格</a:t>
            </a:r>
            <a:r>
              <a:rPr lang="zh-CN" altLang="en-US"/>
              <a:t>和</a:t>
            </a:r>
            <a:r>
              <a:rPr lang="zh-CN" altLang="en-US">
                <a:solidFill>
                  <a:srgbClr val="C00000"/>
                </a:solidFill>
              </a:rPr>
              <a:t>约束</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控制原语API和检索到的相关技能</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上一轮生成的代码、环境反馈、执行错误和评论</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agent的当前状态</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思维链提示：要求</a:t>
            </a:r>
            <a:r>
              <a:rPr lang="en-US" altLang="zh-CN"/>
              <a:t>GPT</a:t>
            </a:r>
            <a:r>
              <a:rPr lang="zh-CN" altLang="en-US"/>
              <a:t>在生成代码之前先给出代码的推理过程</a:t>
            </a:r>
            <a:endParaRPr lang="zh-CN" altLang="en-US"/>
          </a:p>
        </p:txBody>
      </p:sp>
      <p:pic>
        <p:nvPicPr>
          <p:cNvPr id="9" name="图片 8"/>
          <p:cNvPicPr>
            <a:picLocks noChangeAspect="1"/>
          </p:cNvPicPr>
          <p:nvPr>
            <p:custDataLst>
              <p:tags r:id="rId2"/>
            </p:custDataLst>
          </p:nvPr>
        </p:nvPicPr>
        <p:blipFill>
          <a:blip r:embed="rId3"/>
          <a:srcRect l="2140" t="3638" r="2181" b="3176"/>
          <a:stretch>
            <a:fillRect/>
          </a:stretch>
        </p:blipFill>
        <p:spPr>
          <a:xfrm>
            <a:off x="4725035" y="1729740"/>
            <a:ext cx="6943725" cy="443420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07845" y="1101585"/>
            <a:ext cx="9330291" cy="424815"/>
          </a:xfrm>
          <a:prstGeom prst="rect">
            <a:avLst/>
          </a:prstGeom>
          <a:noFill/>
        </p:spPr>
        <p:txBody>
          <a:bodyPr wrap="square" rtlCol="0">
            <a:spAutoFit/>
          </a:bodyPr>
          <a:lstStyle/>
          <a:p>
            <a:pPr>
              <a:lnSpc>
                <a:spcPts val="2600"/>
              </a:lnSpc>
            </a:pPr>
            <a:r>
              <a:rPr kumimoji="1" lang="zh-CN" altLang="en-US" sz="3440" dirty="0">
                <a:solidFill>
                  <a:srgbClr val="A51E36"/>
                </a:solidFill>
                <a:latin typeface="Times New Roman" panose="02020603050405020304" charset="0"/>
                <a:ea typeface="兰亭黑-简 中黑" charset="-122"/>
                <a:cs typeface="Times New Roman" panose="02020603050405020304" charset="0"/>
              </a:rPr>
              <a:t>技能库</a:t>
            </a:r>
            <a:r>
              <a:rPr kumimoji="1" lang="en-US" altLang="zh-CN" sz="3440" dirty="0">
                <a:solidFill>
                  <a:srgbClr val="A51E36"/>
                </a:solidFill>
                <a:latin typeface="Times New Roman" panose="02020603050405020304" charset="0"/>
                <a:ea typeface="兰亭黑-简 中黑" charset="-122"/>
                <a:cs typeface="Times New Roman" panose="02020603050405020304" charset="0"/>
              </a:rPr>
              <a:t>(Skill Library)</a:t>
            </a:r>
            <a:r>
              <a:rPr kumimoji="1" lang="zh-CN" altLang="en-US" sz="3440" dirty="0">
                <a:solidFill>
                  <a:srgbClr val="A51E36"/>
                </a:solidFill>
                <a:latin typeface="Times New Roman" panose="02020603050405020304" charset="0"/>
                <a:ea typeface="兰亭黑-简 中黑" charset="-122"/>
                <a:cs typeface="Times New Roman" panose="02020603050405020304" charset="0"/>
              </a:rPr>
              <a:t>：流程</a:t>
            </a:r>
            <a:endParaRPr kumimoji="1" lang="en-US" altLang="zh-CN" sz="3440" dirty="0">
              <a:solidFill>
                <a:srgbClr val="A51E36"/>
              </a:solidFill>
              <a:latin typeface="Times New Roman" panose="02020603050405020304" charset="0"/>
              <a:ea typeface="兰亭黑-简 中黑" charset="-122"/>
              <a:cs typeface="Times New Roman" panose="02020603050405020304" charset="0"/>
            </a:endParaRPr>
          </a:p>
        </p:txBody>
      </p:sp>
      <p:sp>
        <p:nvSpPr>
          <p:cNvPr id="6" name="文本框 5"/>
          <p:cNvSpPr txBox="1"/>
          <p:nvPr/>
        </p:nvSpPr>
        <p:spPr>
          <a:xfrm>
            <a:off x="9665483" y="679383"/>
            <a:ext cx="1167241" cy="219075"/>
          </a:xfrm>
          <a:prstGeom prst="rect">
            <a:avLst/>
          </a:prstGeom>
          <a:noFill/>
        </p:spPr>
        <p:txBody>
          <a:bodyPr wrap="square" rtlCol="0">
            <a:spAutoFit/>
          </a:bodyPr>
          <a:lstStyle/>
          <a:p>
            <a:pPr algn="r">
              <a:lnSpc>
                <a:spcPts val="1000"/>
              </a:lnSpc>
            </a:pPr>
            <a:r>
              <a:rPr kumimoji="1" lang="en-US" altLang="zh-CN" sz="1325" i="1" dirty="0" smtClean="0">
                <a:solidFill>
                  <a:srgbClr val="9E9FA0"/>
                </a:solidFill>
                <a:latin typeface="Geometria-Italic" panose="020B0503020204090204" charset="0"/>
                <a:ea typeface="+mj-ea"/>
                <a:cs typeface="Geometria-Italic" panose="020B0503020204090204" charset="0"/>
              </a:rPr>
              <a:t>10 / 22</a:t>
            </a:r>
            <a:endParaRPr kumimoji="1" lang="en-US" altLang="zh-CN" sz="1325" i="1" dirty="0" smtClean="0">
              <a:solidFill>
                <a:srgbClr val="9E9FA0"/>
              </a:solidFill>
              <a:latin typeface="Geometria-Italic" panose="020B0503020204090204" charset="0"/>
              <a:ea typeface="+mj-ea"/>
              <a:cs typeface="Geometria-Italic" panose="020B0503020204090204" charset="0"/>
            </a:endParaRPr>
          </a:p>
        </p:txBody>
      </p:sp>
      <p:sp>
        <p:nvSpPr>
          <p:cNvPr id="8" name="文本框 7"/>
          <p:cNvSpPr txBox="1"/>
          <p:nvPr/>
        </p:nvSpPr>
        <p:spPr>
          <a:xfrm>
            <a:off x="1450877" y="679383"/>
            <a:ext cx="2891358" cy="219075"/>
          </a:xfrm>
          <a:prstGeom prst="rect">
            <a:avLst/>
          </a:prstGeom>
          <a:noFill/>
        </p:spPr>
        <p:txBody>
          <a:bodyPr wrap="square" rtlCol="0">
            <a:spAutoFit/>
          </a:bodyPr>
          <a:lstStyle/>
          <a:p>
            <a:pPr>
              <a:lnSpc>
                <a:spcPts val="1000"/>
              </a:lnSpc>
            </a:pPr>
            <a:r>
              <a:rPr kumimoji="1" lang="zh-CN" sz="1325" i="1" dirty="0">
                <a:solidFill>
                  <a:srgbClr val="9E9FA0"/>
                </a:solidFill>
                <a:latin typeface="方正兰亭细黑_GBK" charset="-122"/>
                <a:ea typeface="方正兰亭细黑_GBK" charset="-122"/>
                <a:cs typeface="Gotham Bold" charset="0"/>
              </a:rPr>
              <a:t>方法</a:t>
            </a:r>
            <a:endParaRPr kumimoji="1" lang="zh-CN" sz="1325" i="1" dirty="0" smtClean="0">
              <a:solidFill>
                <a:srgbClr val="9E9FA0"/>
              </a:solidFill>
              <a:latin typeface="方正兰亭细黑_GBK" charset="-122"/>
              <a:ea typeface="方正兰亭细黑_GBK" charset="-122"/>
              <a:cs typeface="Gotham Bold" charset="0"/>
            </a:endParaRPr>
          </a:p>
        </p:txBody>
      </p:sp>
      <p:pic>
        <p:nvPicPr>
          <p:cNvPr id="2" name="图片 1"/>
          <p:cNvPicPr>
            <a:picLocks noChangeAspect="1"/>
          </p:cNvPicPr>
          <p:nvPr>
            <p:custDataLst>
              <p:tags r:id="rId1"/>
            </p:custDataLst>
          </p:nvPr>
        </p:nvPicPr>
        <p:blipFill>
          <a:blip r:embed="rId2"/>
          <a:stretch>
            <a:fillRect/>
          </a:stretch>
        </p:blipFill>
        <p:spPr>
          <a:xfrm>
            <a:off x="1741805" y="1872615"/>
            <a:ext cx="7696200" cy="367220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07845" y="1101585"/>
            <a:ext cx="9330291" cy="424815"/>
          </a:xfrm>
          <a:prstGeom prst="rect">
            <a:avLst/>
          </a:prstGeom>
          <a:noFill/>
        </p:spPr>
        <p:txBody>
          <a:bodyPr wrap="square" rtlCol="0">
            <a:spAutoFit/>
          </a:bodyPr>
          <a:lstStyle/>
          <a:p>
            <a:pPr>
              <a:lnSpc>
                <a:spcPts val="2600"/>
              </a:lnSpc>
            </a:pPr>
            <a:r>
              <a:rPr kumimoji="1" lang="zh-CN" altLang="en-US" sz="3440" dirty="0">
                <a:solidFill>
                  <a:srgbClr val="A51E36"/>
                </a:solidFill>
                <a:latin typeface="Times New Roman" panose="02020603050405020304" charset="0"/>
                <a:ea typeface="兰亭黑-简 中黑" charset="-122"/>
                <a:cs typeface="Times New Roman" panose="02020603050405020304" charset="0"/>
              </a:rPr>
              <a:t>迭代提示机制</a:t>
            </a:r>
            <a:r>
              <a:rPr kumimoji="1" lang="en-US" altLang="zh-CN" sz="3440" dirty="0">
                <a:solidFill>
                  <a:srgbClr val="A51E36"/>
                </a:solidFill>
                <a:latin typeface="Times New Roman" panose="02020603050405020304" charset="0"/>
                <a:ea typeface="兰亭黑-简 中黑" charset="-122"/>
                <a:cs typeface="Times New Roman" panose="02020603050405020304" charset="0"/>
              </a:rPr>
              <a:t>(Iterative Prompting Mechanism)</a:t>
            </a:r>
            <a:endParaRPr kumimoji="1" lang="en-US" altLang="zh-CN" sz="3440" dirty="0">
              <a:solidFill>
                <a:srgbClr val="A51E36"/>
              </a:solidFill>
              <a:latin typeface="Times New Roman" panose="02020603050405020304" charset="0"/>
              <a:ea typeface="兰亭黑-简 中黑" charset="-122"/>
              <a:cs typeface="Times New Roman" panose="02020603050405020304" charset="0"/>
            </a:endParaRPr>
          </a:p>
        </p:txBody>
      </p:sp>
      <p:sp>
        <p:nvSpPr>
          <p:cNvPr id="6" name="文本框 5"/>
          <p:cNvSpPr txBox="1"/>
          <p:nvPr/>
        </p:nvSpPr>
        <p:spPr>
          <a:xfrm>
            <a:off x="9665483" y="679383"/>
            <a:ext cx="1167241" cy="219075"/>
          </a:xfrm>
          <a:prstGeom prst="rect">
            <a:avLst/>
          </a:prstGeom>
          <a:noFill/>
        </p:spPr>
        <p:txBody>
          <a:bodyPr wrap="square" rtlCol="0">
            <a:spAutoFit/>
          </a:bodyPr>
          <a:lstStyle/>
          <a:p>
            <a:pPr algn="r">
              <a:lnSpc>
                <a:spcPts val="1000"/>
              </a:lnSpc>
            </a:pPr>
            <a:r>
              <a:rPr kumimoji="1" lang="en-US" altLang="zh-CN" sz="1325" i="1" dirty="0" smtClean="0">
                <a:solidFill>
                  <a:srgbClr val="9E9FA0"/>
                </a:solidFill>
                <a:latin typeface="Geometria-Italic" panose="020B0503020204090204" charset="0"/>
                <a:ea typeface="+mj-ea"/>
                <a:cs typeface="Geometria-Italic" panose="020B0503020204090204" charset="0"/>
              </a:rPr>
              <a:t>11 / 22</a:t>
            </a:r>
            <a:endParaRPr kumimoji="1" lang="en-US" altLang="zh-CN" sz="1325" i="1" dirty="0" smtClean="0">
              <a:solidFill>
                <a:srgbClr val="9E9FA0"/>
              </a:solidFill>
              <a:latin typeface="Geometria-Italic" panose="020B0503020204090204" charset="0"/>
              <a:ea typeface="+mj-ea"/>
              <a:cs typeface="Geometria-Italic" panose="020B0503020204090204" charset="0"/>
            </a:endParaRPr>
          </a:p>
        </p:txBody>
      </p:sp>
      <p:sp>
        <p:nvSpPr>
          <p:cNvPr id="8" name="文本框 7"/>
          <p:cNvSpPr txBox="1"/>
          <p:nvPr/>
        </p:nvSpPr>
        <p:spPr>
          <a:xfrm>
            <a:off x="1450877" y="679383"/>
            <a:ext cx="2891358" cy="219075"/>
          </a:xfrm>
          <a:prstGeom prst="rect">
            <a:avLst/>
          </a:prstGeom>
          <a:noFill/>
        </p:spPr>
        <p:txBody>
          <a:bodyPr wrap="square" rtlCol="0">
            <a:spAutoFit/>
          </a:bodyPr>
          <a:lstStyle/>
          <a:p>
            <a:pPr>
              <a:lnSpc>
                <a:spcPts val="1000"/>
              </a:lnSpc>
            </a:pPr>
            <a:r>
              <a:rPr kumimoji="1" lang="zh-CN" sz="1325" i="1" dirty="0">
                <a:solidFill>
                  <a:srgbClr val="9E9FA0"/>
                </a:solidFill>
                <a:latin typeface="方正兰亭细黑_GBK" charset="-122"/>
                <a:ea typeface="方正兰亭细黑_GBK" charset="-122"/>
                <a:cs typeface="Gotham Bold" charset="0"/>
              </a:rPr>
              <a:t>方法</a:t>
            </a:r>
            <a:endParaRPr kumimoji="1" lang="zh-CN" sz="1325" i="1" dirty="0" smtClean="0">
              <a:solidFill>
                <a:srgbClr val="9E9FA0"/>
              </a:solidFill>
              <a:latin typeface="方正兰亭细黑_GBK" charset="-122"/>
              <a:ea typeface="方正兰亭细黑_GBK" charset="-122"/>
              <a:cs typeface="Gotham Bold" charset="0"/>
            </a:endParaRPr>
          </a:p>
        </p:txBody>
      </p:sp>
      <p:pic>
        <p:nvPicPr>
          <p:cNvPr id="2" name="图片 1"/>
          <p:cNvPicPr>
            <a:picLocks noChangeAspect="1"/>
          </p:cNvPicPr>
          <p:nvPr>
            <p:custDataLst>
              <p:tags r:id="rId1"/>
            </p:custDataLst>
          </p:nvPr>
        </p:nvPicPr>
        <p:blipFill>
          <a:blip r:embed="rId2"/>
          <a:stretch>
            <a:fillRect/>
          </a:stretch>
        </p:blipFill>
        <p:spPr>
          <a:xfrm>
            <a:off x="2266950" y="2558415"/>
            <a:ext cx="7012940" cy="4112895"/>
          </a:xfrm>
          <a:prstGeom prst="rect">
            <a:avLst/>
          </a:prstGeom>
        </p:spPr>
      </p:pic>
      <p:sp>
        <p:nvSpPr>
          <p:cNvPr id="3" name="文本框 2"/>
          <p:cNvSpPr txBox="1"/>
          <p:nvPr/>
        </p:nvSpPr>
        <p:spPr>
          <a:xfrm>
            <a:off x="1108075" y="1616075"/>
            <a:ext cx="10444480" cy="942340"/>
          </a:xfrm>
          <a:prstGeom prst="rect">
            <a:avLst/>
          </a:prstGeom>
          <a:noFill/>
        </p:spPr>
        <p:txBody>
          <a:bodyPr wrap="square" rtlCol="0">
            <a:noAutofit/>
          </a:bodyPr>
          <a:p>
            <a:pPr marL="285750" indent="-285750">
              <a:buFont typeface="Arial" panose="020B0604020202020204" pitchFamily="34" charset="0"/>
              <a:buChar char="•"/>
            </a:pPr>
            <a:r>
              <a:rPr lang="zh-CN" altLang="en-US"/>
              <a:t>环境反馈：展示程序执行的中间过程，可以通过在生成的代码里调用</a:t>
            </a:r>
            <a:r>
              <a:rPr lang="en-US" altLang="zh-CN"/>
              <a:t>bot.chat(“</a:t>
            </a:r>
            <a:r>
              <a:rPr lang="zh-CN" altLang="en-US"/>
              <a:t>反馈消息</a:t>
            </a:r>
            <a:r>
              <a:rPr lang="en-US" altLang="zh-CN"/>
              <a:t>”)</a:t>
            </a:r>
            <a:r>
              <a:rPr lang="zh-CN" altLang="en-US"/>
              <a:t>来获得</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执行错误：编译器报错信息</a:t>
            </a: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07845" y="1101585"/>
            <a:ext cx="9330291" cy="424815"/>
          </a:xfrm>
          <a:prstGeom prst="rect">
            <a:avLst/>
          </a:prstGeom>
          <a:noFill/>
        </p:spPr>
        <p:txBody>
          <a:bodyPr wrap="square" rtlCol="0">
            <a:spAutoFit/>
          </a:bodyPr>
          <a:lstStyle/>
          <a:p>
            <a:pPr>
              <a:lnSpc>
                <a:spcPts val="2600"/>
              </a:lnSpc>
            </a:pPr>
            <a:r>
              <a:rPr kumimoji="1" lang="zh-CN" altLang="en-US" sz="3440" dirty="0">
                <a:solidFill>
                  <a:srgbClr val="A51E36"/>
                </a:solidFill>
                <a:latin typeface="Times New Roman" panose="02020603050405020304" charset="0"/>
                <a:ea typeface="兰亭黑-简 中黑" charset="-122"/>
                <a:cs typeface="Times New Roman" panose="02020603050405020304" charset="0"/>
              </a:rPr>
              <a:t>迭代提示机制</a:t>
            </a:r>
            <a:r>
              <a:rPr kumimoji="1" lang="en-US" altLang="zh-CN" sz="3440" dirty="0">
                <a:solidFill>
                  <a:srgbClr val="A51E36"/>
                </a:solidFill>
                <a:latin typeface="Times New Roman" panose="02020603050405020304" charset="0"/>
                <a:ea typeface="兰亭黑-简 中黑" charset="-122"/>
                <a:cs typeface="Times New Roman" panose="02020603050405020304" charset="0"/>
              </a:rPr>
              <a:t>(Iterative Prompting Mechanism)</a:t>
            </a:r>
            <a:endParaRPr kumimoji="1" lang="en-US" altLang="zh-CN" sz="3440" dirty="0">
              <a:solidFill>
                <a:srgbClr val="A51E36"/>
              </a:solidFill>
              <a:latin typeface="Times New Roman" panose="02020603050405020304" charset="0"/>
              <a:ea typeface="兰亭黑-简 中黑" charset="-122"/>
              <a:cs typeface="Times New Roman" panose="02020603050405020304" charset="0"/>
            </a:endParaRPr>
          </a:p>
        </p:txBody>
      </p:sp>
      <p:sp>
        <p:nvSpPr>
          <p:cNvPr id="6" name="文本框 5"/>
          <p:cNvSpPr txBox="1"/>
          <p:nvPr/>
        </p:nvSpPr>
        <p:spPr>
          <a:xfrm>
            <a:off x="9665483" y="679383"/>
            <a:ext cx="1167241" cy="219075"/>
          </a:xfrm>
          <a:prstGeom prst="rect">
            <a:avLst/>
          </a:prstGeom>
          <a:noFill/>
        </p:spPr>
        <p:txBody>
          <a:bodyPr wrap="square" rtlCol="0">
            <a:spAutoFit/>
          </a:bodyPr>
          <a:lstStyle/>
          <a:p>
            <a:pPr algn="r">
              <a:lnSpc>
                <a:spcPts val="1000"/>
              </a:lnSpc>
            </a:pPr>
            <a:r>
              <a:rPr kumimoji="1" lang="en-US" altLang="zh-CN" sz="1325" i="1" dirty="0" smtClean="0">
                <a:solidFill>
                  <a:srgbClr val="9E9FA0"/>
                </a:solidFill>
                <a:latin typeface="Geometria-Italic" panose="020B0503020204090204" charset="0"/>
                <a:ea typeface="+mj-ea"/>
                <a:cs typeface="Geometria-Italic" panose="020B0503020204090204" charset="0"/>
              </a:rPr>
              <a:t>12 / 22</a:t>
            </a:r>
            <a:endParaRPr kumimoji="1" lang="en-US" altLang="zh-CN" sz="1325" i="1" dirty="0" smtClean="0">
              <a:solidFill>
                <a:srgbClr val="9E9FA0"/>
              </a:solidFill>
              <a:latin typeface="Geometria-Italic" panose="020B0503020204090204" charset="0"/>
              <a:ea typeface="+mj-ea"/>
              <a:cs typeface="Geometria-Italic" panose="020B0503020204090204" charset="0"/>
            </a:endParaRPr>
          </a:p>
        </p:txBody>
      </p:sp>
      <p:sp>
        <p:nvSpPr>
          <p:cNvPr id="8" name="文本框 7"/>
          <p:cNvSpPr txBox="1"/>
          <p:nvPr/>
        </p:nvSpPr>
        <p:spPr>
          <a:xfrm>
            <a:off x="1450877" y="679383"/>
            <a:ext cx="2891358" cy="219075"/>
          </a:xfrm>
          <a:prstGeom prst="rect">
            <a:avLst/>
          </a:prstGeom>
          <a:noFill/>
        </p:spPr>
        <p:txBody>
          <a:bodyPr wrap="square" rtlCol="0">
            <a:spAutoFit/>
          </a:bodyPr>
          <a:lstStyle/>
          <a:p>
            <a:pPr>
              <a:lnSpc>
                <a:spcPts val="1000"/>
              </a:lnSpc>
            </a:pPr>
            <a:r>
              <a:rPr kumimoji="1" lang="zh-CN" sz="1325" i="1" dirty="0">
                <a:solidFill>
                  <a:srgbClr val="9E9FA0"/>
                </a:solidFill>
                <a:latin typeface="方正兰亭细黑_GBK" charset="-122"/>
                <a:ea typeface="方正兰亭细黑_GBK" charset="-122"/>
                <a:cs typeface="Gotham Bold" charset="0"/>
              </a:rPr>
              <a:t>方法</a:t>
            </a:r>
            <a:endParaRPr kumimoji="1" lang="zh-CN" sz="1325" i="1" dirty="0" smtClean="0">
              <a:solidFill>
                <a:srgbClr val="9E9FA0"/>
              </a:solidFill>
              <a:latin typeface="方正兰亭细黑_GBK" charset="-122"/>
              <a:ea typeface="方正兰亭细黑_GBK" charset="-122"/>
              <a:cs typeface="Gotham Bold" charset="0"/>
            </a:endParaRPr>
          </a:p>
        </p:txBody>
      </p:sp>
      <p:pic>
        <p:nvPicPr>
          <p:cNvPr id="3" name="图片 2"/>
          <p:cNvPicPr>
            <a:picLocks noChangeAspect="1"/>
          </p:cNvPicPr>
          <p:nvPr>
            <p:custDataLst>
              <p:tags r:id="rId1"/>
            </p:custDataLst>
          </p:nvPr>
        </p:nvPicPr>
        <p:blipFill>
          <a:blip r:embed="rId2"/>
          <a:stretch>
            <a:fillRect/>
          </a:stretch>
        </p:blipFill>
        <p:spPr>
          <a:xfrm>
            <a:off x="2072640" y="3041015"/>
            <a:ext cx="7726045" cy="3204845"/>
          </a:xfrm>
          <a:prstGeom prst="rect">
            <a:avLst/>
          </a:prstGeom>
        </p:spPr>
      </p:pic>
      <p:sp>
        <p:nvSpPr>
          <p:cNvPr id="4" name="文本框 3"/>
          <p:cNvSpPr txBox="1"/>
          <p:nvPr/>
        </p:nvSpPr>
        <p:spPr>
          <a:xfrm>
            <a:off x="1278255" y="1691005"/>
            <a:ext cx="8444865" cy="922020"/>
          </a:xfrm>
          <a:prstGeom prst="rect">
            <a:avLst/>
          </a:prstGeom>
          <a:noFill/>
        </p:spPr>
        <p:txBody>
          <a:bodyPr wrap="square" rtlCol="0">
            <a:spAutoFit/>
          </a:bodyPr>
          <a:p>
            <a:pPr marL="285750" indent="-285750">
              <a:buFont typeface="Arial" panose="020B0604020202020204" pitchFamily="34" charset="0"/>
              <a:buChar char="•"/>
            </a:pPr>
            <a:r>
              <a:rPr lang="zh-CN" altLang="en-US"/>
              <a:t>自验证信息</a:t>
            </a:r>
            <a:r>
              <a:rPr lang="en-US" altLang="zh-CN"/>
              <a:t>(critque)</a:t>
            </a:r>
            <a:r>
              <a:rPr lang="zh-CN" altLang="en-US"/>
              <a:t>：</a:t>
            </a:r>
            <a:r>
              <a:rPr lang="en-US" altLang="zh-CN"/>
              <a:t>GPT4</a:t>
            </a:r>
            <a:r>
              <a:rPr lang="zh-CN" altLang="en-US"/>
              <a:t>根据</a:t>
            </a:r>
            <a:r>
              <a:rPr lang="en-US" altLang="zh-CN"/>
              <a:t>Voyager</a:t>
            </a:r>
            <a:r>
              <a:rPr lang="zh-CN" altLang="en-US"/>
              <a:t>的当前状态和任务判断任务是否成功完成，若失败则需要进行评论，提供如何完成任务的建议。</a:t>
            </a:r>
            <a:endParaRPr lang="zh-CN" altLang="en-US"/>
          </a:p>
          <a:p>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07845" y="1101585"/>
            <a:ext cx="9330291" cy="424815"/>
          </a:xfrm>
          <a:prstGeom prst="rect">
            <a:avLst/>
          </a:prstGeom>
          <a:noFill/>
        </p:spPr>
        <p:txBody>
          <a:bodyPr wrap="square" rtlCol="0">
            <a:spAutoFit/>
          </a:bodyPr>
          <a:lstStyle/>
          <a:p>
            <a:pPr>
              <a:lnSpc>
                <a:spcPts val="2600"/>
              </a:lnSpc>
            </a:pPr>
            <a:r>
              <a:rPr kumimoji="1" lang="zh-CN" altLang="en-US" sz="3440" dirty="0">
                <a:solidFill>
                  <a:srgbClr val="A51E36"/>
                </a:solidFill>
                <a:latin typeface="Times New Roman" panose="02020603050405020304" charset="0"/>
                <a:ea typeface="兰亭黑-简 中黑" charset="-122"/>
                <a:cs typeface="Times New Roman" panose="02020603050405020304" charset="0"/>
              </a:rPr>
              <a:t>迭代提示机制</a:t>
            </a:r>
            <a:r>
              <a:rPr kumimoji="1" lang="en-US" altLang="zh-CN" sz="3440" dirty="0">
                <a:solidFill>
                  <a:srgbClr val="A51E36"/>
                </a:solidFill>
                <a:latin typeface="Times New Roman" panose="02020603050405020304" charset="0"/>
                <a:ea typeface="兰亭黑-简 中黑" charset="-122"/>
                <a:cs typeface="Times New Roman" panose="02020603050405020304" charset="0"/>
              </a:rPr>
              <a:t>(Iterative Prompting Mechanism)</a:t>
            </a:r>
            <a:endParaRPr kumimoji="1" lang="en-US" altLang="zh-CN" sz="3440" dirty="0">
              <a:solidFill>
                <a:srgbClr val="A51E36"/>
              </a:solidFill>
              <a:latin typeface="Times New Roman" panose="02020603050405020304" charset="0"/>
              <a:ea typeface="兰亭黑-简 中黑" charset="-122"/>
              <a:cs typeface="Times New Roman" panose="02020603050405020304" charset="0"/>
            </a:endParaRPr>
          </a:p>
        </p:txBody>
      </p:sp>
      <p:sp>
        <p:nvSpPr>
          <p:cNvPr id="6" name="文本框 5"/>
          <p:cNvSpPr txBox="1"/>
          <p:nvPr/>
        </p:nvSpPr>
        <p:spPr>
          <a:xfrm>
            <a:off x="9665483" y="679383"/>
            <a:ext cx="1167241" cy="219075"/>
          </a:xfrm>
          <a:prstGeom prst="rect">
            <a:avLst/>
          </a:prstGeom>
          <a:noFill/>
        </p:spPr>
        <p:txBody>
          <a:bodyPr wrap="square" rtlCol="0">
            <a:spAutoFit/>
          </a:bodyPr>
          <a:lstStyle/>
          <a:p>
            <a:pPr algn="r">
              <a:lnSpc>
                <a:spcPts val="1000"/>
              </a:lnSpc>
            </a:pPr>
            <a:r>
              <a:rPr kumimoji="1" lang="en-US" altLang="zh-CN" sz="1325" i="1" dirty="0" smtClean="0">
                <a:solidFill>
                  <a:srgbClr val="9E9FA0"/>
                </a:solidFill>
                <a:latin typeface="Geometria-Italic" panose="020B0503020204090204" charset="0"/>
                <a:ea typeface="+mj-ea"/>
                <a:cs typeface="Geometria-Italic" panose="020B0503020204090204" charset="0"/>
              </a:rPr>
              <a:t>13 / 22</a:t>
            </a:r>
            <a:endParaRPr kumimoji="1" lang="en-US" altLang="zh-CN" sz="1325" i="1" dirty="0" smtClean="0">
              <a:solidFill>
                <a:srgbClr val="9E9FA0"/>
              </a:solidFill>
              <a:latin typeface="Geometria-Italic" panose="020B0503020204090204" charset="0"/>
              <a:ea typeface="+mj-ea"/>
              <a:cs typeface="Geometria-Italic" panose="020B0503020204090204" charset="0"/>
            </a:endParaRPr>
          </a:p>
        </p:txBody>
      </p:sp>
      <p:sp>
        <p:nvSpPr>
          <p:cNvPr id="8" name="文本框 7"/>
          <p:cNvSpPr txBox="1"/>
          <p:nvPr/>
        </p:nvSpPr>
        <p:spPr>
          <a:xfrm>
            <a:off x="1450877" y="679383"/>
            <a:ext cx="2891358" cy="219075"/>
          </a:xfrm>
          <a:prstGeom prst="rect">
            <a:avLst/>
          </a:prstGeom>
          <a:noFill/>
        </p:spPr>
        <p:txBody>
          <a:bodyPr wrap="square" rtlCol="0">
            <a:spAutoFit/>
          </a:bodyPr>
          <a:lstStyle/>
          <a:p>
            <a:pPr>
              <a:lnSpc>
                <a:spcPts val="1000"/>
              </a:lnSpc>
            </a:pPr>
            <a:r>
              <a:rPr kumimoji="1" lang="zh-CN" sz="1325" i="1" dirty="0">
                <a:solidFill>
                  <a:srgbClr val="9E9FA0"/>
                </a:solidFill>
                <a:latin typeface="方正兰亭细黑_GBK" charset="-122"/>
                <a:ea typeface="方正兰亭细黑_GBK" charset="-122"/>
                <a:cs typeface="Gotham Bold" charset="0"/>
              </a:rPr>
              <a:t>方法</a:t>
            </a:r>
            <a:endParaRPr kumimoji="1" lang="zh-CN" sz="1325" i="1" dirty="0" smtClean="0">
              <a:solidFill>
                <a:srgbClr val="9E9FA0"/>
              </a:solidFill>
              <a:latin typeface="方正兰亭细黑_GBK" charset="-122"/>
              <a:ea typeface="方正兰亭细黑_GBK" charset="-122"/>
              <a:cs typeface="Gotham Bold" charset="0"/>
            </a:endParaRPr>
          </a:p>
        </p:txBody>
      </p:sp>
      <p:sp>
        <p:nvSpPr>
          <p:cNvPr id="2" name="矩形 1"/>
          <p:cNvSpPr/>
          <p:nvPr/>
        </p:nvSpPr>
        <p:spPr>
          <a:xfrm>
            <a:off x="5027295" y="1675130"/>
            <a:ext cx="1026795" cy="529590"/>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任务</a:t>
            </a:r>
            <a:endParaRPr lang="zh-CN" altLang="en-US"/>
          </a:p>
        </p:txBody>
      </p:sp>
      <p:sp>
        <p:nvSpPr>
          <p:cNvPr id="5" name="矩形 4"/>
          <p:cNvSpPr/>
          <p:nvPr>
            <p:custDataLst>
              <p:tags r:id="rId1"/>
            </p:custDataLst>
          </p:nvPr>
        </p:nvSpPr>
        <p:spPr>
          <a:xfrm>
            <a:off x="4892040" y="2646680"/>
            <a:ext cx="1297940" cy="536575"/>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代码生成</a:t>
            </a:r>
            <a:endParaRPr lang="zh-CN" altLang="en-US"/>
          </a:p>
        </p:txBody>
      </p:sp>
      <p:cxnSp>
        <p:nvCxnSpPr>
          <p:cNvPr id="7" name="直接箭头连接符 6"/>
          <p:cNvCxnSpPr>
            <a:stCxn id="2" idx="2"/>
            <a:endCxn id="5" idx="0"/>
          </p:cNvCxnSpPr>
          <p:nvPr/>
        </p:nvCxnSpPr>
        <p:spPr>
          <a:xfrm>
            <a:off x="5541010" y="2204720"/>
            <a:ext cx="0" cy="4419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9" name="矩形 8"/>
          <p:cNvSpPr/>
          <p:nvPr>
            <p:custDataLst>
              <p:tags r:id="rId2"/>
            </p:custDataLst>
          </p:nvPr>
        </p:nvSpPr>
        <p:spPr>
          <a:xfrm>
            <a:off x="3631565" y="3429000"/>
            <a:ext cx="1297940" cy="536575"/>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运行代码</a:t>
            </a:r>
            <a:endParaRPr lang="zh-CN" altLang="en-US"/>
          </a:p>
        </p:txBody>
      </p:sp>
      <p:sp>
        <p:nvSpPr>
          <p:cNvPr id="10" name="矩形 9"/>
          <p:cNvSpPr/>
          <p:nvPr>
            <p:custDataLst>
              <p:tags r:id="rId3"/>
            </p:custDataLst>
          </p:nvPr>
        </p:nvSpPr>
        <p:spPr>
          <a:xfrm>
            <a:off x="4892040" y="4338320"/>
            <a:ext cx="1297940" cy="536575"/>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自我验证</a:t>
            </a:r>
            <a:endParaRPr lang="zh-CN" altLang="en-US"/>
          </a:p>
        </p:txBody>
      </p:sp>
      <p:sp>
        <p:nvSpPr>
          <p:cNvPr id="11" name="矩形 10"/>
          <p:cNvSpPr/>
          <p:nvPr>
            <p:custDataLst>
              <p:tags r:id="rId4"/>
            </p:custDataLst>
          </p:nvPr>
        </p:nvSpPr>
        <p:spPr>
          <a:xfrm>
            <a:off x="4892040" y="5382895"/>
            <a:ext cx="1297940" cy="536575"/>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完成任务</a:t>
            </a:r>
            <a:endParaRPr lang="zh-CN" altLang="en-US"/>
          </a:p>
        </p:txBody>
      </p:sp>
      <p:cxnSp>
        <p:nvCxnSpPr>
          <p:cNvPr id="12" name="曲线连接符 11"/>
          <p:cNvCxnSpPr>
            <a:stCxn id="5" idx="1"/>
            <a:endCxn id="9" idx="0"/>
          </p:cNvCxnSpPr>
          <p:nvPr/>
        </p:nvCxnSpPr>
        <p:spPr>
          <a:xfrm rot="10800000" flipV="1">
            <a:off x="4279900" y="2914650"/>
            <a:ext cx="611505" cy="513715"/>
          </a:xfrm>
          <a:prstGeom prst="curved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14" name="曲线连接符 13"/>
          <p:cNvCxnSpPr>
            <a:stCxn id="9" idx="2"/>
            <a:endCxn id="10" idx="1"/>
          </p:cNvCxnSpPr>
          <p:nvPr/>
        </p:nvCxnSpPr>
        <p:spPr>
          <a:xfrm rot="5400000" flipV="1">
            <a:off x="4265295" y="3980180"/>
            <a:ext cx="641350" cy="611505"/>
          </a:xfrm>
          <a:prstGeom prst="curved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a:stCxn id="10" idx="2"/>
            <a:endCxn id="11" idx="0"/>
          </p:cNvCxnSpPr>
          <p:nvPr/>
        </p:nvCxnSpPr>
        <p:spPr>
          <a:xfrm>
            <a:off x="5541010" y="4874895"/>
            <a:ext cx="0" cy="5080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6" name="曲线连接符 15"/>
          <p:cNvCxnSpPr/>
          <p:nvPr/>
        </p:nvCxnSpPr>
        <p:spPr>
          <a:xfrm flipV="1">
            <a:off x="6189980" y="2914650"/>
            <a:ext cx="3175" cy="1691640"/>
          </a:xfrm>
          <a:prstGeom prst="curvedConnector3">
            <a:avLst>
              <a:gd name="adj1" fmla="val 17120000"/>
            </a:avLst>
          </a:prstGeom>
          <a:ln>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5629910" y="4954905"/>
            <a:ext cx="869315" cy="354330"/>
          </a:xfrm>
          <a:prstGeom prst="rect">
            <a:avLst/>
          </a:prstGeom>
          <a:noFill/>
        </p:spPr>
        <p:txBody>
          <a:bodyPr wrap="square" rtlCol="0">
            <a:noAutofit/>
          </a:bodyPr>
          <a:p>
            <a:r>
              <a:rPr lang="zh-CN" altLang="en-US" sz="1400">
                <a:solidFill>
                  <a:schemeClr val="accent6">
                    <a:lumMod val="75000"/>
                  </a:schemeClr>
                </a:solidFill>
              </a:rPr>
              <a:t>通过</a:t>
            </a:r>
            <a:endParaRPr lang="zh-CN" altLang="en-US" sz="1400">
              <a:solidFill>
                <a:schemeClr val="accent6">
                  <a:lumMod val="75000"/>
                </a:schemeClr>
              </a:solidFill>
            </a:endParaRPr>
          </a:p>
        </p:txBody>
      </p:sp>
      <p:sp>
        <p:nvSpPr>
          <p:cNvPr id="18" name="文本框 17"/>
          <p:cNvSpPr txBox="1"/>
          <p:nvPr>
            <p:custDataLst>
              <p:tags r:id="rId5"/>
            </p:custDataLst>
          </p:nvPr>
        </p:nvSpPr>
        <p:spPr>
          <a:xfrm>
            <a:off x="6810375" y="3519805"/>
            <a:ext cx="869315" cy="354330"/>
          </a:xfrm>
          <a:prstGeom prst="rect">
            <a:avLst/>
          </a:prstGeom>
          <a:noFill/>
        </p:spPr>
        <p:txBody>
          <a:bodyPr wrap="square" rtlCol="0">
            <a:noAutofit/>
          </a:bodyPr>
          <a:p>
            <a:r>
              <a:rPr lang="zh-CN" altLang="en-US" sz="1400">
                <a:solidFill>
                  <a:srgbClr val="C00000"/>
                </a:solidFill>
              </a:rPr>
              <a:t>未通过</a:t>
            </a:r>
            <a:endParaRPr lang="zh-CN" altLang="en-US" sz="1400">
              <a:solidFill>
                <a:srgbClr val="C00000"/>
              </a:solidFill>
            </a:endParaRPr>
          </a:p>
        </p:txBody>
      </p:sp>
      <p:sp>
        <p:nvSpPr>
          <p:cNvPr id="19" name="矩形 18"/>
          <p:cNvSpPr/>
          <p:nvPr>
            <p:custDataLst>
              <p:tags r:id="rId6"/>
            </p:custDataLst>
          </p:nvPr>
        </p:nvSpPr>
        <p:spPr>
          <a:xfrm>
            <a:off x="8296910" y="3337560"/>
            <a:ext cx="1297940" cy="536575"/>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技能库</a:t>
            </a:r>
            <a:endParaRPr lang="zh-CN" altLang="en-US"/>
          </a:p>
        </p:txBody>
      </p:sp>
      <p:cxnSp>
        <p:nvCxnSpPr>
          <p:cNvPr id="21" name="曲线连接符 20"/>
          <p:cNvCxnSpPr>
            <a:stCxn id="19" idx="0"/>
            <a:endCxn id="5" idx="3"/>
          </p:cNvCxnSpPr>
          <p:nvPr/>
        </p:nvCxnSpPr>
        <p:spPr>
          <a:xfrm rot="16200000" flipV="1">
            <a:off x="7356475" y="1748155"/>
            <a:ext cx="422275" cy="2755900"/>
          </a:xfrm>
          <a:prstGeom prst="curved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22" name="曲线连接符 21"/>
          <p:cNvCxnSpPr>
            <a:stCxn id="11" idx="3"/>
            <a:endCxn id="19" idx="2"/>
          </p:cNvCxnSpPr>
          <p:nvPr/>
        </p:nvCxnSpPr>
        <p:spPr>
          <a:xfrm flipV="1">
            <a:off x="6189980" y="3874135"/>
            <a:ext cx="2755900" cy="1777365"/>
          </a:xfrm>
          <a:prstGeom prst="curvedConnector2">
            <a:avLst/>
          </a:prstGeom>
          <a:ln>
            <a:tailEnd type="arrow"/>
          </a:ln>
        </p:spPr>
        <p:style>
          <a:lnRef idx="2">
            <a:schemeClr val="accent1"/>
          </a:lnRef>
          <a:fillRef idx="0">
            <a:srgbClr val="FFFFFF"/>
          </a:fillRef>
          <a:effectRef idx="0">
            <a:srgbClr val="FFFFFF"/>
          </a:effectRef>
          <a:fontRef idx="minor">
            <a:schemeClr val="tx1"/>
          </a:fontRef>
        </p:style>
      </p:cxnSp>
      <p:sp>
        <p:nvSpPr>
          <p:cNvPr id="23" name="文本框 22"/>
          <p:cNvSpPr txBox="1"/>
          <p:nvPr>
            <p:custDataLst>
              <p:tags r:id="rId7"/>
            </p:custDataLst>
          </p:nvPr>
        </p:nvSpPr>
        <p:spPr>
          <a:xfrm rot="19980000">
            <a:off x="7130415" y="5277485"/>
            <a:ext cx="1949450" cy="734060"/>
          </a:xfrm>
          <a:prstGeom prst="rect">
            <a:avLst/>
          </a:prstGeom>
          <a:noFill/>
        </p:spPr>
        <p:txBody>
          <a:bodyPr wrap="square" rtlCol="0">
            <a:noAutofit/>
          </a:bodyPr>
          <a:p>
            <a:r>
              <a:rPr lang="zh-CN" altLang="en-US" sz="1400">
                <a:solidFill>
                  <a:schemeClr val="tx1"/>
                </a:solidFill>
              </a:rPr>
              <a:t>技能代码及其描述</a:t>
            </a:r>
            <a:endParaRPr lang="zh-CN" altLang="en-US" sz="1400">
              <a:solidFill>
                <a:schemeClr val="tx1"/>
              </a:solidFill>
            </a:endParaRPr>
          </a:p>
        </p:txBody>
      </p:sp>
      <p:sp>
        <p:nvSpPr>
          <p:cNvPr id="24" name="文本框 23"/>
          <p:cNvSpPr txBox="1"/>
          <p:nvPr>
            <p:custDataLst>
              <p:tags r:id="rId8"/>
            </p:custDataLst>
          </p:nvPr>
        </p:nvSpPr>
        <p:spPr>
          <a:xfrm rot="180000">
            <a:off x="6852285" y="2653665"/>
            <a:ext cx="1949450" cy="734060"/>
          </a:xfrm>
          <a:prstGeom prst="rect">
            <a:avLst/>
          </a:prstGeom>
          <a:noFill/>
        </p:spPr>
        <p:txBody>
          <a:bodyPr wrap="square" rtlCol="0">
            <a:noAutofit/>
          </a:bodyPr>
          <a:p>
            <a:r>
              <a:rPr lang="en-US" altLang="zh-CN" sz="1400">
                <a:solidFill>
                  <a:schemeClr val="tx1"/>
                </a:solidFill>
              </a:rPr>
              <a:t>top-k </a:t>
            </a:r>
            <a:r>
              <a:rPr lang="zh-CN" altLang="en-US" sz="1400">
                <a:solidFill>
                  <a:schemeClr val="tx1"/>
                </a:solidFill>
              </a:rPr>
              <a:t>相关技能</a:t>
            </a:r>
            <a:endParaRPr lang="zh-CN" altLang="en-US" sz="1400">
              <a:solidFill>
                <a:schemeClr val="tx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450745" y="1305420"/>
            <a:ext cx="9330291" cy="424815"/>
          </a:xfrm>
          <a:prstGeom prst="rect">
            <a:avLst/>
          </a:prstGeom>
          <a:noFill/>
        </p:spPr>
        <p:txBody>
          <a:bodyPr wrap="square" rtlCol="0">
            <a:spAutoFit/>
          </a:bodyPr>
          <a:lstStyle/>
          <a:p>
            <a:pPr>
              <a:lnSpc>
                <a:spcPts val="2600"/>
              </a:lnSpc>
            </a:pPr>
            <a:r>
              <a:rPr kumimoji="1" lang="en-US" altLang="zh-CN" sz="3440" dirty="0">
                <a:solidFill>
                  <a:srgbClr val="A51E36"/>
                </a:solidFill>
                <a:latin typeface="Times New Roman" panose="02020603050405020304" charset="0"/>
                <a:ea typeface="兰亭黑-简 中黑" charset="-122"/>
                <a:cs typeface="Times New Roman" panose="02020603050405020304" charset="0"/>
              </a:rPr>
              <a:t>Baseline</a:t>
            </a:r>
            <a:endParaRPr kumimoji="1" lang="en-US" altLang="zh-CN" sz="3440" dirty="0">
              <a:solidFill>
                <a:srgbClr val="A51E36"/>
              </a:solidFill>
              <a:latin typeface="Times New Roman" panose="02020603050405020304" charset="0"/>
              <a:ea typeface="兰亭黑-简 中黑" charset="-122"/>
              <a:cs typeface="Times New Roman" panose="02020603050405020304" charset="0"/>
            </a:endParaRPr>
          </a:p>
        </p:txBody>
      </p:sp>
      <p:sp>
        <p:nvSpPr>
          <p:cNvPr id="6" name="文本框 5"/>
          <p:cNvSpPr txBox="1"/>
          <p:nvPr/>
        </p:nvSpPr>
        <p:spPr>
          <a:xfrm>
            <a:off x="9665483" y="679383"/>
            <a:ext cx="1167241" cy="219075"/>
          </a:xfrm>
          <a:prstGeom prst="rect">
            <a:avLst/>
          </a:prstGeom>
          <a:noFill/>
        </p:spPr>
        <p:txBody>
          <a:bodyPr wrap="square" rtlCol="0">
            <a:spAutoFit/>
          </a:bodyPr>
          <a:lstStyle/>
          <a:p>
            <a:pPr algn="r">
              <a:lnSpc>
                <a:spcPts val="1000"/>
              </a:lnSpc>
            </a:pPr>
            <a:r>
              <a:rPr kumimoji="1" lang="en-US" altLang="zh-CN" sz="1325" i="1" dirty="0" smtClean="0">
                <a:solidFill>
                  <a:srgbClr val="9E9FA0"/>
                </a:solidFill>
                <a:latin typeface="Geometria-Italic" panose="020B0503020204090204" charset="0"/>
                <a:ea typeface="+mj-ea"/>
                <a:cs typeface="Geometria-Italic" panose="020B0503020204090204" charset="0"/>
              </a:rPr>
              <a:t>14 / 22</a:t>
            </a:r>
            <a:endParaRPr kumimoji="1" lang="en-US" altLang="zh-CN" sz="1325" i="1" dirty="0" smtClean="0">
              <a:solidFill>
                <a:srgbClr val="9E9FA0"/>
              </a:solidFill>
              <a:latin typeface="Geometria-Italic" panose="020B0503020204090204" charset="0"/>
              <a:ea typeface="+mj-ea"/>
              <a:cs typeface="Geometria-Italic" panose="020B0503020204090204" charset="0"/>
            </a:endParaRPr>
          </a:p>
        </p:txBody>
      </p:sp>
      <p:sp>
        <p:nvSpPr>
          <p:cNvPr id="8" name="文本框 7"/>
          <p:cNvSpPr txBox="1"/>
          <p:nvPr/>
        </p:nvSpPr>
        <p:spPr>
          <a:xfrm>
            <a:off x="1450877" y="679383"/>
            <a:ext cx="2891358" cy="219075"/>
          </a:xfrm>
          <a:prstGeom prst="rect">
            <a:avLst/>
          </a:prstGeom>
          <a:noFill/>
        </p:spPr>
        <p:txBody>
          <a:bodyPr wrap="square" rtlCol="0">
            <a:spAutoFit/>
          </a:bodyPr>
          <a:lstStyle/>
          <a:p>
            <a:pPr>
              <a:lnSpc>
                <a:spcPts val="1000"/>
              </a:lnSpc>
            </a:pPr>
            <a:r>
              <a:rPr kumimoji="1" lang="zh-CN" sz="1325" i="1" dirty="0">
                <a:solidFill>
                  <a:srgbClr val="9E9FA0"/>
                </a:solidFill>
                <a:latin typeface="方正兰亭细黑_GBK" charset="-122"/>
                <a:ea typeface="方正兰亭细黑_GBK" charset="-122"/>
                <a:cs typeface="Gotham Bold" charset="0"/>
              </a:rPr>
              <a:t>实验</a:t>
            </a:r>
            <a:endParaRPr kumimoji="1" lang="zh-CN" sz="1325" i="1" dirty="0" smtClean="0">
              <a:solidFill>
                <a:srgbClr val="9E9FA0"/>
              </a:solidFill>
              <a:latin typeface="方正兰亭细黑_GBK" charset="-122"/>
              <a:ea typeface="方正兰亭细黑_GBK" charset="-122"/>
              <a:cs typeface="Gotham Bold" charset="0"/>
            </a:endParaRPr>
          </a:p>
        </p:txBody>
      </p:sp>
      <p:graphicFrame>
        <p:nvGraphicFramePr>
          <p:cNvPr id="7" name="表格 6"/>
          <p:cNvGraphicFramePr>
            <a:graphicFrameLocks noGrp="1"/>
          </p:cNvGraphicFramePr>
          <p:nvPr>
            <p:custDataLst>
              <p:tags r:id="rId1"/>
            </p:custDataLst>
          </p:nvPr>
        </p:nvGraphicFramePr>
        <p:xfrm>
          <a:off x="885825" y="2058035"/>
          <a:ext cx="10594340" cy="3208020"/>
        </p:xfrm>
        <a:graphic>
          <a:graphicData uri="http://schemas.openxmlformats.org/drawingml/2006/table">
            <a:tbl>
              <a:tblPr firstRow="1" bandRow="1">
                <a:tableStyleId>{5C22544A-7EE6-4342-B048-85BDC9FD1C3A}</a:tableStyleId>
              </a:tblPr>
              <a:tblGrid>
                <a:gridCol w="1396365"/>
                <a:gridCol w="5934075"/>
                <a:gridCol w="3263900"/>
              </a:tblGrid>
              <a:tr h="665480">
                <a:tc>
                  <a:txBody>
                    <a:bodyPr/>
                    <a:lstStyle/>
                    <a:p>
                      <a:pPr algn="ctr"/>
                      <a:r>
                        <a:rPr lang="en-US" altLang="zh-CN" dirty="0"/>
                        <a:t>Name</a:t>
                      </a:r>
                      <a:endParaRPr lang="zh-CN" altLang="en-US" dirty="0"/>
                    </a:p>
                  </a:txBody>
                  <a:tcPr/>
                </a:tc>
                <a:tc>
                  <a:txBody>
                    <a:bodyPr/>
                    <a:lstStyle/>
                    <a:p>
                      <a:pPr algn="ctr"/>
                      <a:r>
                        <a:rPr lang="en-US" altLang="zh-CN" dirty="0"/>
                        <a:t>Description</a:t>
                      </a:r>
                      <a:endParaRPr lang="zh-CN" altLang="en-US" dirty="0"/>
                    </a:p>
                  </a:txBody>
                  <a:tcPr/>
                </a:tc>
                <a:tc>
                  <a:txBody>
                    <a:bodyPr/>
                    <a:lstStyle/>
                    <a:p>
                      <a:pPr algn="ctr"/>
                      <a:r>
                        <a:rPr lang="en-US" altLang="zh-CN" dirty="0"/>
                        <a:t>Settings</a:t>
                      </a:r>
                      <a:endParaRPr lang="zh-CN" altLang="en-US" dirty="0"/>
                    </a:p>
                  </a:txBody>
                  <a:tcPr/>
                </a:tc>
              </a:tr>
              <a:tr h="95885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i="0" dirty="0">
                          <a:effectLst/>
                          <a:latin typeface="-apple-system"/>
                        </a:rPr>
                        <a:t>ReAct</a:t>
                      </a:r>
                      <a:endParaRPr lang="en-US" altLang="zh-CN" sz="1800" b="1" i="0" dirty="0">
                        <a:effectLst/>
                        <a:latin typeface="-apple-system"/>
                      </a:endParaRPr>
                    </a:p>
                  </a:txBody>
                  <a:tcPr/>
                </a:tc>
                <a:tc>
                  <a:txBody>
                    <a:bodyPr/>
                    <a:lstStyle/>
                    <a:p>
                      <a:pPr algn="ctr"/>
                      <a:r>
                        <a:rPr lang="zh-CN" dirty="0">
                          <a:solidFill>
                            <a:srgbClr val="C00000"/>
                          </a:solidFill>
                        </a:rPr>
                        <a:t>融合了</a:t>
                      </a:r>
                      <a:r>
                        <a:rPr lang="en-US" altLang="zh-CN" dirty="0">
                          <a:solidFill>
                            <a:srgbClr val="C00000"/>
                          </a:solidFill>
                        </a:rPr>
                        <a:t>CoT</a:t>
                      </a:r>
                      <a:r>
                        <a:rPr lang="zh-CN" altLang="en-US" dirty="0">
                          <a:solidFill>
                            <a:srgbClr val="C00000"/>
                          </a:solidFill>
                        </a:rPr>
                        <a:t>和</a:t>
                      </a:r>
                      <a:r>
                        <a:rPr lang="en-US" altLang="zh-CN" dirty="0">
                          <a:solidFill>
                            <a:srgbClr val="C00000"/>
                          </a:solidFill>
                        </a:rPr>
                        <a:t>Acting</a:t>
                      </a:r>
                      <a:r>
                        <a:rPr lang="zh-CN" altLang="en-US" dirty="0"/>
                        <a:t>。</a:t>
                      </a:r>
                      <a:r>
                        <a:rPr lang="en-US" altLang="zh-CN" dirty="0"/>
                        <a:t>CoT</a:t>
                      </a:r>
                      <a:r>
                        <a:rPr lang="zh-CN" altLang="en-US" dirty="0"/>
                        <a:t>帮助模型诱导、跟踪和更新动作计划以及处理异常；</a:t>
                      </a:r>
                      <a:r>
                        <a:rPr lang="en-US" altLang="zh-CN" dirty="0"/>
                        <a:t>Acting允许它与</a:t>
                      </a:r>
                      <a:r>
                        <a:rPr lang="zh-CN" altLang="en-US" dirty="0"/>
                        <a:t>外部环境交互获得额外信息。缓解了思维链推理中的幻觉和错误传播问题</a:t>
                      </a:r>
                      <a:endParaRPr lang="zh-CN" altLang="en-US" dirty="0"/>
                    </a:p>
                  </a:txBody>
                  <a:tcPr/>
                </a:tc>
                <a:tc>
                  <a:txBody>
                    <a:bodyPr/>
                    <a:lstStyle/>
                    <a:p>
                      <a:pPr algn="ctr"/>
                      <a:r>
                        <a:rPr sz="1800" b="0" i="0" kern="1200" dirty="0">
                          <a:solidFill>
                            <a:schemeClr val="dk1"/>
                          </a:solidFill>
                          <a:effectLst/>
                          <a:latin typeface="+mn-lt"/>
                          <a:ea typeface="+mn-ea"/>
                          <a:cs typeface="+mn-cs"/>
                        </a:rPr>
                        <a:t>为其提供环境反馈与agent状态</a:t>
                      </a:r>
                      <a:endParaRPr sz="1800" b="0" i="0" kern="1200" dirty="0">
                        <a:solidFill>
                          <a:schemeClr val="dk1"/>
                        </a:solidFill>
                        <a:effectLst/>
                        <a:latin typeface="+mn-lt"/>
                        <a:ea typeface="+mn-ea"/>
                        <a:cs typeface="+mn-cs"/>
                      </a:endParaRPr>
                    </a:p>
                  </a:txBody>
                  <a:tcPr/>
                </a:tc>
              </a:tr>
              <a:tr h="555625">
                <a:tc>
                  <a:txBody>
                    <a:bodyPr/>
                    <a:lstStyle/>
                    <a:p>
                      <a:pPr algn="ctr">
                        <a:spcBef>
                          <a:spcPts val="0"/>
                        </a:spcBef>
                        <a:spcAft>
                          <a:spcPts val="0"/>
                        </a:spcAft>
                        <a:buClrTx/>
                        <a:buSzTx/>
                        <a:buFontTx/>
                        <a:defRPr/>
                      </a:pPr>
                      <a:r>
                        <a:rPr lang="en-US" altLang="zh-CN" b="1" dirty="0">
                          <a:effectLst/>
                          <a:latin typeface="-apple-system"/>
                        </a:rPr>
                        <a:t>Reflexion</a:t>
                      </a:r>
                      <a:endParaRPr lang="en-US" altLang="zh-CN" b="1" dirty="0">
                        <a:effectLst/>
                        <a:latin typeface="-apple-system"/>
                      </a:endParaRPr>
                    </a:p>
                  </a:txBody>
                  <a:tcPr/>
                </a:tc>
                <a:tc>
                  <a:txBody>
                    <a:bodyPr/>
                    <a:lstStyle/>
                    <a:p>
                      <a:pPr algn="ctr"/>
                      <a:r>
                        <a:rPr lang="en-US" altLang="zh-CN" dirty="0"/>
                        <a:t>ReAct+</a:t>
                      </a:r>
                      <a:r>
                        <a:rPr lang="zh-CN" altLang="en-US" dirty="0"/>
                        <a:t>自我</a:t>
                      </a:r>
                      <a:r>
                        <a:rPr lang="zh-CN" altLang="en-US" dirty="0">
                          <a:solidFill>
                            <a:srgbClr val="C00000"/>
                          </a:solidFill>
                        </a:rPr>
                        <a:t>反思</a:t>
                      </a:r>
                      <a:r>
                        <a:rPr lang="zh-CN" altLang="en-US" dirty="0"/>
                        <a:t>，帮助</a:t>
                      </a:r>
                      <a:r>
                        <a:rPr lang="en-US" altLang="zh-CN" dirty="0"/>
                        <a:t>agent</a:t>
                      </a:r>
                      <a:r>
                        <a:rPr lang="zh-CN" altLang="en-US" dirty="0"/>
                        <a:t>从错误中学习与优化</a:t>
                      </a:r>
                      <a:endParaRPr lang="zh-CN" altLang="en-US" dirty="0"/>
                    </a:p>
                  </a:txBody>
                  <a:tcPr/>
                </a:tc>
                <a:tc>
                  <a:txBody>
                    <a:bodyPr/>
                    <a:lstStyle/>
                    <a:p>
                      <a:pPr algn="ctr" fontAlgn="ctr" latinLnBrk="0"/>
                      <a:r>
                        <a:rPr b="0" dirty="0">
                          <a:effectLst/>
                        </a:rPr>
                        <a:t>为其提供执行错误以及自我验证模块</a:t>
                      </a:r>
                      <a:endParaRPr lang="en-US" b="0" dirty="0">
                        <a:solidFill>
                          <a:srgbClr val="4F4F4F"/>
                        </a:solidFill>
                        <a:effectLst/>
                      </a:endParaRPr>
                    </a:p>
                  </a:txBody>
                  <a:tcPr marL="38100" marR="38100" marT="38100" marB="38100" anchor="ctr"/>
                </a:tc>
              </a:tr>
              <a:tr h="95885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1" i="0" dirty="0">
                          <a:effectLst/>
                          <a:latin typeface="-apple-system"/>
                        </a:rPr>
                        <a:t>AutoGPT</a:t>
                      </a:r>
                      <a:endParaRPr lang="en-US" sz="1800" b="1" i="0" dirty="0">
                        <a:effectLst/>
                        <a:latin typeface="-apple-system"/>
                      </a:endParaRPr>
                    </a:p>
                  </a:txBody>
                  <a:tcPr/>
                </a:tc>
                <a:tc>
                  <a:txBody>
                    <a:bodyPr/>
                    <a:lstStyle/>
                    <a:p>
                      <a:pPr algn="ctr"/>
                      <a:r>
                        <a:rPr lang="zh-CN" dirty="0"/>
                        <a:t>将高级目标</a:t>
                      </a:r>
                      <a:r>
                        <a:rPr lang="zh-CN" dirty="0">
                          <a:solidFill>
                            <a:srgbClr val="C00000"/>
                          </a:solidFill>
                        </a:rPr>
                        <a:t>分解成多个子目标</a:t>
                      </a:r>
                      <a:r>
                        <a:rPr lang="zh-CN" dirty="0"/>
                        <a:t>，每个子目标使用</a:t>
                      </a:r>
                      <a:r>
                        <a:rPr lang="en-US" altLang="zh-CN" dirty="0"/>
                        <a:t>ReAct</a:t>
                      </a:r>
                      <a:r>
                        <a:rPr lang="zh-CN" altLang="en-US" dirty="0"/>
                        <a:t>来执行任务。</a:t>
                      </a:r>
                      <a:endParaRPr lang="zh-CN" altLang="en-US" dirty="0"/>
                    </a:p>
                  </a:txBody>
                  <a:tcPr/>
                </a:tc>
                <a:tc>
                  <a:txBody>
                    <a:bodyPr/>
                    <a:lstStyle/>
                    <a:p>
                      <a:pPr algn="ctr"/>
                      <a:r>
                        <a:rPr dirty="0">
                          <a:effectLst/>
                        </a:rPr>
                        <a:t>为其提供agent状态、环境反馈和执行错误作为子目标执行的</a:t>
                      </a:r>
                      <a:r>
                        <a:rPr lang="en-US" dirty="0">
                          <a:effectLst/>
                        </a:rPr>
                        <a:t>o</a:t>
                      </a:r>
                      <a:r>
                        <a:rPr lang="en-US" dirty="0">
                          <a:effectLst/>
                        </a:rPr>
                        <a:t>bservation</a:t>
                      </a:r>
                      <a:r>
                        <a:rPr dirty="0">
                          <a:effectLst/>
                        </a:rPr>
                        <a:t>。</a:t>
                      </a:r>
                      <a:endParaRPr lang="en-US" altLang="zh-CN" dirty="0"/>
                    </a:p>
                  </a:txBody>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61820" y="1116190"/>
            <a:ext cx="9330291" cy="424815"/>
          </a:xfrm>
          <a:prstGeom prst="rect">
            <a:avLst/>
          </a:prstGeom>
          <a:noFill/>
        </p:spPr>
        <p:txBody>
          <a:bodyPr wrap="square" rtlCol="0">
            <a:spAutoFit/>
          </a:bodyPr>
          <a:lstStyle/>
          <a:p>
            <a:pPr>
              <a:lnSpc>
                <a:spcPts val="2600"/>
              </a:lnSpc>
            </a:pPr>
            <a:r>
              <a:rPr kumimoji="1" lang="zh-CN" altLang="en-US" sz="3440" dirty="0">
                <a:solidFill>
                  <a:srgbClr val="A51E36"/>
                </a:solidFill>
                <a:latin typeface="Times New Roman" panose="02020603050405020304" charset="0"/>
                <a:ea typeface="兰亭黑-简 中黑" charset="-122"/>
                <a:cs typeface="Times New Roman" panose="02020603050405020304" charset="0"/>
              </a:rPr>
              <a:t>实验：探索表现</a:t>
            </a:r>
            <a:endParaRPr kumimoji="1" lang="zh-CN" altLang="en-US" sz="3440" dirty="0">
              <a:solidFill>
                <a:srgbClr val="A51E36"/>
              </a:solidFill>
              <a:latin typeface="Times New Roman" panose="02020603050405020304" charset="0"/>
              <a:ea typeface="兰亭黑-简 中黑" charset="-122"/>
              <a:cs typeface="Times New Roman" panose="02020603050405020304" charset="0"/>
            </a:endParaRPr>
          </a:p>
        </p:txBody>
      </p:sp>
      <p:sp>
        <p:nvSpPr>
          <p:cNvPr id="6" name="文本框 5"/>
          <p:cNvSpPr txBox="1"/>
          <p:nvPr/>
        </p:nvSpPr>
        <p:spPr>
          <a:xfrm>
            <a:off x="9665483" y="679383"/>
            <a:ext cx="1167241" cy="219075"/>
          </a:xfrm>
          <a:prstGeom prst="rect">
            <a:avLst/>
          </a:prstGeom>
          <a:noFill/>
        </p:spPr>
        <p:txBody>
          <a:bodyPr wrap="square" rtlCol="0">
            <a:spAutoFit/>
          </a:bodyPr>
          <a:lstStyle/>
          <a:p>
            <a:pPr algn="r">
              <a:lnSpc>
                <a:spcPts val="1000"/>
              </a:lnSpc>
            </a:pPr>
            <a:r>
              <a:rPr kumimoji="1" lang="en-US" altLang="zh-CN" sz="1325" i="1" dirty="0" smtClean="0">
                <a:solidFill>
                  <a:srgbClr val="9E9FA0"/>
                </a:solidFill>
                <a:latin typeface="Geometria-Italic" panose="020B0503020204090204" charset="0"/>
                <a:ea typeface="+mj-ea"/>
                <a:cs typeface="Geometria-Italic" panose="020B0503020204090204" charset="0"/>
              </a:rPr>
              <a:t>15 / 22</a:t>
            </a:r>
            <a:endParaRPr kumimoji="1" lang="en-US" altLang="zh-CN" sz="1325" i="1" dirty="0" smtClean="0">
              <a:solidFill>
                <a:srgbClr val="9E9FA0"/>
              </a:solidFill>
              <a:latin typeface="Geometria-Italic" panose="020B0503020204090204" charset="0"/>
              <a:ea typeface="+mj-ea"/>
              <a:cs typeface="Geometria-Italic" panose="020B0503020204090204" charset="0"/>
            </a:endParaRPr>
          </a:p>
        </p:txBody>
      </p:sp>
      <p:sp>
        <p:nvSpPr>
          <p:cNvPr id="8" name="文本框 7"/>
          <p:cNvSpPr txBox="1"/>
          <p:nvPr/>
        </p:nvSpPr>
        <p:spPr>
          <a:xfrm>
            <a:off x="1294667" y="605088"/>
            <a:ext cx="2891358" cy="219075"/>
          </a:xfrm>
          <a:prstGeom prst="rect">
            <a:avLst/>
          </a:prstGeom>
          <a:noFill/>
        </p:spPr>
        <p:txBody>
          <a:bodyPr wrap="square" rtlCol="0">
            <a:spAutoFit/>
          </a:bodyPr>
          <a:lstStyle/>
          <a:p>
            <a:pPr>
              <a:lnSpc>
                <a:spcPts val="1000"/>
              </a:lnSpc>
            </a:pPr>
            <a:r>
              <a:rPr kumimoji="1" lang="zh-CN" sz="1325" i="1" dirty="0">
                <a:solidFill>
                  <a:srgbClr val="9E9FA0"/>
                </a:solidFill>
                <a:latin typeface="方正兰亭细黑_GBK" charset="-122"/>
                <a:ea typeface="方正兰亭细黑_GBK" charset="-122"/>
                <a:cs typeface="Gotham Bold" charset="0"/>
              </a:rPr>
              <a:t>实验</a:t>
            </a:r>
            <a:endParaRPr kumimoji="1" lang="zh-CN" sz="1325" i="1" dirty="0" smtClean="0">
              <a:solidFill>
                <a:srgbClr val="9E9FA0"/>
              </a:solidFill>
              <a:latin typeface="方正兰亭细黑_GBK" charset="-122"/>
              <a:ea typeface="方正兰亭细黑_GBK" charset="-122"/>
              <a:cs typeface="Gotham Bold" charset="0"/>
            </a:endParaRPr>
          </a:p>
        </p:txBody>
      </p:sp>
      <p:pic>
        <p:nvPicPr>
          <p:cNvPr id="2" name="图片 1"/>
          <p:cNvPicPr>
            <a:picLocks noChangeAspect="1"/>
          </p:cNvPicPr>
          <p:nvPr>
            <p:custDataLst>
              <p:tags r:id="rId1"/>
            </p:custDataLst>
          </p:nvPr>
        </p:nvPicPr>
        <p:blipFill>
          <a:blip r:embed="rId2"/>
          <a:stretch>
            <a:fillRect/>
          </a:stretch>
        </p:blipFill>
        <p:spPr>
          <a:xfrm>
            <a:off x="645160" y="1900555"/>
            <a:ext cx="7502525" cy="4283075"/>
          </a:xfrm>
          <a:prstGeom prst="rect">
            <a:avLst/>
          </a:prstGeom>
        </p:spPr>
      </p:pic>
      <p:sp>
        <p:nvSpPr>
          <p:cNvPr id="5" name="文本框 4"/>
          <p:cNvSpPr txBox="1"/>
          <p:nvPr/>
        </p:nvSpPr>
        <p:spPr>
          <a:xfrm>
            <a:off x="8147685" y="2888615"/>
            <a:ext cx="3672205" cy="2306955"/>
          </a:xfrm>
          <a:prstGeom prst="rect">
            <a:avLst/>
          </a:prstGeom>
          <a:noFill/>
        </p:spPr>
        <p:txBody>
          <a:bodyPr wrap="square" rtlCol="0">
            <a:spAutoFit/>
          </a:bodyPr>
          <a:p>
            <a:pPr marL="285750" indent="-285750">
              <a:buFont typeface="Arial" panose="020B0604020202020204" pitchFamily="34" charset="0"/>
              <a:buChar char="•"/>
            </a:pPr>
            <a:r>
              <a:rPr lang="zh-CN" altLang="en-US"/>
              <a:t>发现近</a:t>
            </a:r>
            <a:r>
              <a:rPr lang="en-US" altLang="zh-CN">
                <a:solidFill>
                  <a:srgbClr val="C00000"/>
                </a:solidFill>
              </a:rPr>
              <a:t>63</a:t>
            </a:r>
            <a:r>
              <a:rPr lang="zh-CN" altLang="en-US"/>
              <a:t>个不同的</a:t>
            </a:r>
            <a:r>
              <a:rPr lang="en-US" altLang="zh-CN"/>
              <a:t>items</a:t>
            </a:r>
            <a:r>
              <a:rPr lang="zh-CN" altLang="en-US"/>
              <a:t>，是</a:t>
            </a:r>
            <a:r>
              <a:rPr lang="en-US" altLang="zh-CN"/>
              <a:t>AutoGPT</a:t>
            </a:r>
            <a:r>
              <a:rPr lang="zh-CN" altLang="en-US"/>
              <a:t>的</a:t>
            </a:r>
            <a:r>
              <a:rPr lang="en-US" altLang="zh-CN">
                <a:solidFill>
                  <a:srgbClr val="C00000"/>
                </a:solidFill>
              </a:rPr>
              <a:t>3.3</a:t>
            </a:r>
            <a:r>
              <a:rPr lang="zh-CN" altLang="en-US"/>
              <a:t>倍</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en-US" altLang="zh-CN"/>
              <a:t>ReAct</a:t>
            </a:r>
            <a:r>
              <a:rPr lang="zh-CN" altLang="en-US"/>
              <a:t>和</a:t>
            </a:r>
            <a:r>
              <a:rPr lang="en-US" altLang="zh-CN"/>
              <a:t>Reflexion</a:t>
            </a:r>
            <a:r>
              <a:rPr lang="zh-CN" altLang="en-US"/>
              <a:t>很难获得重大进展</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450745" y="1344155"/>
            <a:ext cx="9330291" cy="424815"/>
          </a:xfrm>
          <a:prstGeom prst="rect">
            <a:avLst/>
          </a:prstGeom>
          <a:noFill/>
        </p:spPr>
        <p:txBody>
          <a:bodyPr wrap="square" rtlCol="0">
            <a:spAutoFit/>
          </a:bodyPr>
          <a:lstStyle/>
          <a:p>
            <a:pPr>
              <a:lnSpc>
                <a:spcPts val="2600"/>
              </a:lnSpc>
            </a:pPr>
            <a:r>
              <a:rPr kumimoji="1" lang="zh-CN" altLang="en-US" sz="3440" dirty="0">
                <a:solidFill>
                  <a:srgbClr val="A51E36"/>
                </a:solidFill>
                <a:latin typeface="Times New Roman" panose="02020603050405020304" charset="0"/>
                <a:ea typeface="兰亭黑-简 中黑" charset="-122"/>
                <a:cs typeface="Times New Roman" panose="02020603050405020304" charset="0"/>
              </a:rPr>
              <a:t>实验：科技树掌握情况</a:t>
            </a:r>
            <a:endParaRPr kumimoji="1" lang="zh-CN" altLang="en-US" sz="3440" dirty="0">
              <a:solidFill>
                <a:srgbClr val="A51E36"/>
              </a:solidFill>
              <a:latin typeface="Times New Roman" panose="02020603050405020304" charset="0"/>
              <a:ea typeface="兰亭黑-简 中黑" charset="-122"/>
              <a:cs typeface="Times New Roman" panose="02020603050405020304" charset="0"/>
            </a:endParaRPr>
          </a:p>
        </p:txBody>
      </p:sp>
      <p:sp>
        <p:nvSpPr>
          <p:cNvPr id="6" name="文本框 5"/>
          <p:cNvSpPr txBox="1"/>
          <p:nvPr/>
        </p:nvSpPr>
        <p:spPr>
          <a:xfrm>
            <a:off x="9665483" y="679383"/>
            <a:ext cx="1167241" cy="219075"/>
          </a:xfrm>
          <a:prstGeom prst="rect">
            <a:avLst/>
          </a:prstGeom>
          <a:noFill/>
        </p:spPr>
        <p:txBody>
          <a:bodyPr wrap="square" rtlCol="0">
            <a:spAutoFit/>
          </a:bodyPr>
          <a:lstStyle/>
          <a:p>
            <a:pPr algn="r">
              <a:lnSpc>
                <a:spcPts val="1000"/>
              </a:lnSpc>
            </a:pPr>
            <a:r>
              <a:rPr kumimoji="1" lang="en-US" altLang="zh-CN" sz="1325" i="1" dirty="0" smtClean="0">
                <a:solidFill>
                  <a:srgbClr val="9E9FA0"/>
                </a:solidFill>
                <a:latin typeface="Geometria-Italic" panose="020B0503020204090204" charset="0"/>
                <a:ea typeface="+mj-ea"/>
                <a:cs typeface="Geometria-Italic" panose="020B0503020204090204" charset="0"/>
              </a:rPr>
              <a:t>16 / 22</a:t>
            </a:r>
            <a:endParaRPr kumimoji="1" lang="en-US" altLang="zh-CN" sz="1325" i="1" dirty="0" smtClean="0">
              <a:solidFill>
                <a:srgbClr val="9E9FA0"/>
              </a:solidFill>
              <a:latin typeface="Geometria-Italic" panose="020B0503020204090204" charset="0"/>
              <a:ea typeface="+mj-ea"/>
              <a:cs typeface="Geometria-Italic" panose="020B0503020204090204" charset="0"/>
            </a:endParaRPr>
          </a:p>
        </p:txBody>
      </p:sp>
      <p:sp>
        <p:nvSpPr>
          <p:cNvPr id="8" name="文本框 7"/>
          <p:cNvSpPr txBox="1"/>
          <p:nvPr/>
        </p:nvSpPr>
        <p:spPr>
          <a:xfrm>
            <a:off x="1450877" y="679383"/>
            <a:ext cx="2891358" cy="219075"/>
          </a:xfrm>
          <a:prstGeom prst="rect">
            <a:avLst/>
          </a:prstGeom>
          <a:noFill/>
        </p:spPr>
        <p:txBody>
          <a:bodyPr wrap="square" rtlCol="0">
            <a:spAutoFit/>
          </a:bodyPr>
          <a:lstStyle/>
          <a:p>
            <a:pPr>
              <a:lnSpc>
                <a:spcPts val="1000"/>
              </a:lnSpc>
            </a:pPr>
            <a:r>
              <a:rPr kumimoji="1" lang="zh-CN" sz="1325" i="1" dirty="0">
                <a:solidFill>
                  <a:srgbClr val="9E9FA0"/>
                </a:solidFill>
                <a:latin typeface="方正兰亭细黑_GBK" charset="-122"/>
                <a:ea typeface="方正兰亭细黑_GBK" charset="-122"/>
                <a:cs typeface="Gotham Bold" charset="0"/>
              </a:rPr>
              <a:t>实验</a:t>
            </a:r>
            <a:endParaRPr kumimoji="1" lang="zh-CN" sz="1325" i="1" dirty="0" smtClean="0">
              <a:solidFill>
                <a:srgbClr val="9E9FA0"/>
              </a:solidFill>
              <a:latin typeface="方正兰亭细黑_GBK" charset="-122"/>
              <a:ea typeface="方正兰亭细黑_GBK" charset="-122"/>
              <a:cs typeface="Gotham Bold" charset="0"/>
            </a:endParaRPr>
          </a:p>
        </p:txBody>
      </p:sp>
      <p:pic>
        <p:nvPicPr>
          <p:cNvPr id="3" name="图片 2"/>
          <p:cNvPicPr>
            <a:picLocks noChangeAspect="1"/>
          </p:cNvPicPr>
          <p:nvPr>
            <p:custDataLst>
              <p:tags r:id="rId1"/>
            </p:custDataLst>
          </p:nvPr>
        </p:nvPicPr>
        <p:blipFill>
          <a:blip r:embed="rId2"/>
          <a:stretch>
            <a:fillRect/>
          </a:stretch>
        </p:blipFill>
        <p:spPr>
          <a:xfrm>
            <a:off x="1450975" y="2129155"/>
            <a:ext cx="8738870" cy="1873250"/>
          </a:xfrm>
          <a:prstGeom prst="rect">
            <a:avLst/>
          </a:prstGeom>
        </p:spPr>
      </p:pic>
      <p:sp>
        <p:nvSpPr>
          <p:cNvPr id="5" name="文本框 4"/>
          <p:cNvSpPr txBox="1"/>
          <p:nvPr>
            <p:custDataLst>
              <p:tags r:id="rId3"/>
            </p:custDataLst>
          </p:nvPr>
        </p:nvSpPr>
        <p:spPr>
          <a:xfrm>
            <a:off x="1450975" y="4282440"/>
            <a:ext cx="9077325" cy="1476375"/>
          </a:xfrm>
          <a:prstGeom prst="rect">
            <a:avLst/>
          </a:prstGeom>
          <a:noFill/>
        </p:spPr>
        <p:txBody>
          <a:bodyPr wrap="square" rtlCol="0">
            <a:spAutoFit/>
          </a:bodyPr>
          <a:p>
            <a:pPr marL="285750" indent="-285750">
              <a:buFont typeface="Arial" panose="020B0604020202020204" pitchFamily="34" charset="0"/>
              <a:buChar char="•"/>
            </a:pPr>
            <a:r>
              <a:rPr lang="en-US"/>
              <a:t>Voyager</a:t>
            </a:r>
            <a:r>
              <a:rPr lang="zh-CN" altLang="en-US"/>
              <a:t>对于木制、石制、铁制工具的解锁</a:t>
            </a:r>
            <a:r>
              <a:rPr lang="zh-CN" altLang="en-US">
                <a:solidFill>
                  <a:srgbClr val="C00000"/>
                </a:solidFill>
              </a:rPr>
              <a:t>速度</a:t>
            </a:r>
            <a:r>
              <a:rPr lang="zh-CN" altLang="en-US"/>
              <a:t>是</a:t>
            </a:r>
            <a:r>
              <a:rPr lang="en-US" altLang="zh-CN"/>
              <a:t>Baseline</a:t>
            </a:r>
            <a:r>
              <a:rPr lang="zh-CN" altLang="en-US"/>
              <a:t>的</a:t>
            </a:r>
            <a:r>
              <a:rPr lang="en-US" altLang="zh-CN">
                <a:solidFill>
                  <a:srgbClr val="C00000"/>
                </a:solidFill>
              </a:rPr>
              <a:t>10</a:t>
            </a:r>
            <a:r>
              <a:rPr lang="zh-CN" altLang="en-US">
                <a:solidFill>
                  <a:srgbClr val="C00000"/>
                </a:solidFill>
              </a:rPr>
              <a:t>倍</a:t>
            </a:r>
            <a:r>
              <a:rPr lang="zh-CN" altLang="en-US"/>
              <a:t>左右</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en-US"/>
              <a:t>Voyager</a:t>
            </a:r>
            <a:r>
              <a:rPr lang="zh-CN" altLang="en-US"/>
              <a:t>是</a:t>
            </a:r>
            <a:r>
              <a:rPr lang="zh-CN" altLang="en-US">
                <a:solidFill>
                  <a:srgbClr val="C00000"/>
                </a:solidFill>
              </a:rPr>
              <a:t>唯一</a:t>
            </a:r>
            <a:r>
              <a:rPr lang="zh-CN" altLang="en-US"/>
              <a:t>解锁</a:t>
            </a:r>
            <a:r>
              <a:rPr lang="zh-CN" altLang="en-US">
                <a:solidFill>
                  <a:srgbClr val="C00000"/>
                </a:solidFill>
              </a:rPr>
              <a:t>钻石</a:t>
            </a:r>
            <a:r>
              <a:rPr lang="zh-CN" altLang="en-US"/>
              <a:t>工具的</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450745" y="1218425"/>
            <a:ext cx="9330291" cy="424815"/>
          </a:xfrm>
          <a:prstGeom prst="rect">
            <a:avLst/>
          </a:prstGeom>
          <a:noFill/>
        </p:spPr>
        <p:txBody>
          <a:bodyPr wrap="square" rtlCol="0">
            <a:spAutoFit/>
          </a:bodyPr>
          <a:lstStyle/>
          <a:p>
            <a:pPr>
              <a:lnSpc>
                <a:spcPts val="2600"/>
              </a:lnSpc>
            </a:pPr>
            <a:r>
              <a:rPr kumimoji="1" lang="zh-CN" altLang="en-US" sz="3440" dirty="0">
                <a:solidFill>
                  <a:srgbClr val="A51E36"/>
                </a:solidFill>
                <a:latin typeface="Times New Roman" panose="02020603050405020304" charset="0"/>
                <a:ea typeface="兰亭黑-简 中黑" charset="-122"/>
                <a:cs typeface="Times New Roman" panose="02020603050405020304" charset="0"/>
              </a:rPr>
              <a:t>实验：地图覆盖情况</a:t>
            </a:r>
            <a:endParaRPr kumimoji="1" lang="zh-CN" altLang="en-US" sz="3440" dirty="0">
              <a:solidFill>
                <a:srgbClr val="A51E36"/>
              </a:solidFill>
              <a:latin typeface="Times New Roman" panose="02020603050405020304" charset="0"/>
              <a:ea typeface="兰亭黑-简 中黑" charset="-122"/>
              <a:cs typeface="Times New Roman" panose="02020603050405020304" charset="0"/>
            </a:endParaRPr>
          </a:p>
        </p:txBody>
      </p:sp>
      <p:sp>
        <p:nvSpPr>
          <p:cNvPr id="6" name="文本框 5"/>
          <p:cNvSpPr txBox="1"/>
          <p:nvPr/>
        </p:nvSpPr>
        <p:spPr>
          <a:xfrm>
            <a:off x="9665483" y="679383"/>
            <a:ext cx="1167241" cy="219075"/>
          </a:xfrm>
          <a:prstGeom prst="rect">
            <a:avLst/>
          </a:prstGeom>
          <a:noFill/>
        </p:spPr>
        <p:txBody>
          <a:bodyPr wrap="square" rtlCol="0">
            <a:spAutoFit/>
          </a:bodyPr>
          <a:lstStyle/>
          <a:p>
            <a:pPr algn="r">
              <a:lnSpc>
                <a:spcPts val="1000"/>
              </a:lnSpc>
            </a:pPr>
            <a:r>
              <a:rPr kumimoji="1" lang="en-US" altLang="zh-CN" sz="1325" i="1" dirty="0" smtClean="0">
                <a:solidFill>
                  <a:srgbClr val="9E9FA0"/>
                </a:solidFill>
                <a:latin typeface="Geometria-Italic" panose="020B0503020204090204" charset="0"/>
                <a:ea typeface="+mj-ea"/>
                <a:cs typeface="Geometria-Italic" panose="020B0503020204090204" charset="0"/>
              </a:rPr>
              <a:t>17 / 22</a:t>
            </a:r>
            <a:endParaRPr kumimoji="1" lang="en-US" altLang="zh-CN" sz="1325" i="1" dirty="0" smtClean="0">
              <a:solidFill>
                <a:srgbClr val="9E9FA0"/>
              </a:solidFill>
              <a:latin typeface="Geometria-Italic" panose="020B0503020204090204" charset="0"/>
              <a:ea typeface="+mj-ea"/>
              <a:cs typeface="Geometria-Italic" panose="020B0503020204090204" charset="0"/>
            </a:endParaRPr>
          </a:p>
        </p:txBody>
      </p:sp>
      <p:sp>
        <p:nvSpPr>
          <p:cNvPr id="8" name="文本框 7"/>
          <p:cNvSpPr txBox="1"/>
          <p:nvPr/>
        </p:nvSpPr>
        <p:spPr>
          <a:xfrm>
            <a:off x="1450877" y="679383"/>
            <a:ext cx="2891358" cy="219075"/>
          </a:xfrm>
          <a:prstGeom prst="rect">
            <a:avLst/>
          </a:prstGeom>
          <a:noFill/>
        </p:spPr>
        <p:txBody>
          <a:bodyPr wrap="square" rtlCol="0">
            <a:spAutoFit/>
          </a:bodyPr>
          <a:lstStyle/>
          <a:p>
            <a:pPr>
              <a:lnSpc>
                <a:spcPts val="1000"/>
              </a:lnSpc>
            </a:pPr>
            <a:r>
              <a:rPr kumimoji="1" lang="zh-CN" sz="1325" i="1" dirty="0">
                <a:solidFill>
                  <a:srgbClr val="9E9FA0"/>
                </a:solidFill>
                <a:latin typeface="方正兰亭细黑_GBK" charset="-122"/>
                <a:ea typeface="方正兰亭细黑_GBK" charset="-122"/>
                <a:cs typeface="Gotham Bold" charset="0"/>
              </a:rPr>
              <a:t>实验</a:t>
            </a:r>
            <a:endParaRPr kumimoji="1" lang="zh-CN" sz="1325" i="1" dirty="0" smtClean="0">
              <a:solidFill>
                <a:srgbClr val="9E9FA0"/>
              </a:solidFill>
              <a:latin typeface="方正兰亭细黑_GBK" charset="-122"/>
              <a:ea typeface="方正兰亭细黑_GBK" charset="-122"/>
              <a:cs typeface="Gotham Bold" charset="0"/>
            </a:endParaRPr>
          </a:p>
        </p:txBody>
      </p:sp>
      <p:pic>
        <p:nvPicPr>
          <p:cNvPr id="2" name="图片 1"/>
          <p:cNvPicPr>
            <a:picLocks noChangeAspect="1"/>
          </p:cNvPicPr>
          <p:nvPr>
            <p:custDataLst>
              <p:tags r:id="rId1"/>
            </p:custDataLst>
          </p:nvPr>
        </p:nvPicPr>
        <p:blipFill>
          <a:blip r:embed="rId2"/>
          <a:stretch>
            <a:fillRect/>
          </a:stretch>
        </p:blipFill>
        <p:spPr>
          <a:xfrm>
            <a:off x="1304925" y="1963420"/>
            <a:ext cx="5730875" cy="3211195"/>
          </a:xfrm>
          <a:prstGeom prst="rect">
            <a:avLst/>
          </a:prstGeom>
        </p:spPr>
      </p:pic>
      <p:sp>
        <p:nvSpPr>
          <p:cNvPr id="3" name="文本框 2"/>
          <p:cNvSpPr txBox="1"/>
          <p:nvPr/>
        </p:nvSpPr>
        <p:spPr>
          <a:xfrm>
            <a:off x="7322820" y="2125980"/>
            <a:ext cx="4284345" cy="1753235"/>
          </a:xfrm>
          <a:prstGeom prst="rect">
            <a:avLst/>
          </a:prstGeom>
          <a:noFill/>
        </p:spPr>
        <p:txBody>
          <a:bodyPr wrap="square" rtlCol="0">
            <a:spAutoFit/>
          </a:bodyPr>
          <a:p>
            <a:pPr marL="285750" indent="-285750">
              <a:buFont typeface="Arial" panose="020B0604020202020204" pitchFamily="34" charset="0"/>
              <a:buChar char="•"/>
            </a:pPr>
            <a:r>
              <a:rPr lang="en-US" altLang="zh-CN"/>
              <a:t>Voyager</a:t>
            </a:r>
            <a:r>
              <a:rPr lang="zh-CN" altLang="en-US"/>
              <a:t>走的距离是</a:t>
            </a:r>
            <a:r>
              <a:rPr lang="en-US" altLang="zh-CN"/>
              <a:t>baseline</a:t>
            </a:r>
            <a:r>
              <a:rPr lang="zh-CN" altLang="en-US"/>
              <a:t>的</a:t>
            </a:r>
            <a:r>
              <a:rPr lang="en-US" altLang="zh-CN">
                <a:solidFill>
                  <a:srgbClr val="C00000"/>
                </a:solidFill>
              </a:rPr>
              <a:t>2.3</a:t>
            </a:r>
            <a:r>
              <a:rPr lang="zh-CN" altLang="en-US">
                <a:solidFill>
                  <a:srgbClr val="C00000"/>
                </a:solidFill>
              </a:rPr>
              <a:t>倍</a:t>
            </a:r>
            <a:r>
              <a:rPr lang="zh-CN" altLang="en-US"/>
              <a:t>以上</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t>baseline</a:t>
            </a:r>
            <a:r>
              <a:rPr lang="zh-CN" altLang="en-US"/>
              <a:t>经常停留在局部区域，阻碍它们发现新知识</a:t>
            </a:r>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433830" y="1096010"/>
            <a:ext cx="9330055" cy="547370"/>
          </a:xfrm>
          <a:prstGeom prst="rect">
            <a:avLst/>
          </a:prstGeom>
          <a:noFill/>
        </p:spPr>
        <p:txBody>
          <a:bodyPr wrap="square" rtlCol="0">
            <a:noAutofit/>
          </a:bodyPr>
          <a:lstStyle/>
          <a:p>
            <a:pPr>
              <a:lnSpc>
                <a:spcPts val="2600"/>
              </a:lnSpc>
            </a:pPr>
            <a:r>
              <a:rPr kumimoji="1" lang="zh-CN" altLang="en-US" sz="3440" dirty="0">
                <a:solidFill>
                  <a:srgbClr val="A51E36"/>
                </a:solidFill>
                <a:latin typeface="Times New Roman" panose="02020603050405020304" charset="0"/>
                <a:ea typeface="兰亭黑-简 中黑" charset="-122"/>
                <a:cs typeface="Times New Roman" panose="02020603050405020304" charset="0"/>
              </a:rPr>
              <a:t>实验：</a:t>
            </a:r>
            <a:r>
              <a:rPr kumimoji="1" lang="en-US" altLang="zh-CN" sz="3440" dirty="0">
                <a:solidFill>
                  <a:srgbClr val="A51E36"/>
                </a:solidFill>
                <a:latin typeface="Times New Roman" panose="02020603050405020304" charset="0"/>
                <a:ea typeface="兰亭黑-简 中黑" charset="-122"/>
                <a:cs typeface="Times New Roman" panose="02020603050405020304" charset="0"/>
              </a:rPr>
              <a:t>zero-shot</a:t>
            </a:r>
            <a:r>
              <a:rPr kumimoji="1" lang="zh-CN" altLang="en-US" sz="3440" dirty="0">
                <a:solidFill>
                  <a:srgbClr val="A51E36"/>
                </a:solidFill>
                <a:latin typeface="Times New Roman" panose="02020603050405020304" charset="0"/>
                <a:ea typeface="兰亭黑-简 中黑" charset="-122"/>
                <a:cs typeface="Times New Roman" panose="02020603050405020304" charset="0"/>
              </a:rPr>
              <a:t>能力</a:t>
            </a:r>
            <a:endParaRPr kumimoji="1" lang="zh-CN" altLang="en-US" sz="3440" dirty="0">
              <a:solidFill>
                <a:srgbClr val="A51E36"/>
              </a:solidFill>
              <a:latin typeface="Times New Roman" panose="02020603050405020304" charset="0"/>
              <a:ea typeface="兰亭黑-简 中黑" charset="-122"/>
              <a:cs typeface="Times New Roman" panose="02020603050405020304" charset="0"/>
            </a:endParaRPr>
          </a:p>
        </p:txBody>
      </p:sp>
      <p:sp>
        <p:nvSpPr>
          <p:cNvPr id="6" name="文本框 5"/>
          <p:cNvSpPr txBox="1"/>
          <p:nvPr/>
        </p:nvSpPr>
        <p:spPr>
          <a:xfrm>
            <a:off x="9665483" y="679383"/>
            <a:ext cx="1167241" cy="219075"/>
          </a:xfrm>
          <a:prstGeom prst="rect">
            <a:avLst/>
          </a:prstGeom>
          <a:noFill/>
        </p:spPr>
        <p:txBody>
          <a:bodyPr wrap="square" rtlCol="0">
            <a:spAutoFit/>
          </a:bodyPr>
          <a:lstStyle/>
          <a:p>
            <a:pPr algn="r">
              <a:lnSpc>
                <a:spcPts val="1000"/>
              </a:lnSpc>
            </a:pPr>
            <a:r>
              <a:rPr kumimoji="1" lang="en-US" altLang="zh-CN" sz="1325" i="1" dirty="0" smtClean="0">
                <a:solidFill>
                  <a:srgbClr val="9E9FA0"/>
                </a:solidFill>
                <a:latin typeface="Geometria-Italic" panose="020B0503020204090204" charset="0"/>
                <a:ea typeface="+mj-ea"/>
                <a:cs typeface="Geometria-Italic" panose="020B0503020204090204" charset="0"/>
              </a:rPr>
              <a:t>18 / 22</a:t>
            </a:r>
            <a:endParaRPr kumimoji="1" lang="en-US" altLang="zh-CN" sz="1325" i="1" dirty="0" smtClean="0">
              <a:solidFill>
                <a:srgbClr val="9E9FA0"/>
              </a:solidFill>
              <a:latin typeface="Geometria-Italic" panose="020B0503020204090204" charset="0"/>
              <a:ea typeface="+mj-ea"/>
              <a:cs typeface="Geometria-Italic" panose="020B0503020204090204" charset="0"/>
            </a:endParaRPr>
          </a:p>
        </p:txBody>
      </p:sp>
      <p:sp>
        <p:nvSpPr>
          <p:cNvPr id="8" name="文本框 7"/>
          <p:cNvSpPr txBox="1"/>
          <p:nvPr/>
        </p:nvSpPr>
        <p:spPr>
          <a:xfrm>
            <a:off x="1450877" y="679383"/>
            <a:ext cx="2891358" cy="219075"/>
          </a:xfrm>
          <a:prstGeom prst="rect">
            <a:avLst/>
          </a:prstGeom>
          <a:noFill/>
        </p:spPr>
        <p:txBody>
          <a:bodyPr wrap="square" rtlCol="0">
            <a:spAutoFit/>
          </a:bodyPr>
          <a:lstStyle/>
          <a:p>
            <a:pPr>
              <a:lnSpc>
                <a:spcPts val="1000"/>
              </a:lnSpc>
            </a:pPr>
            <a:r>
              <a:rPr kumimoji="1" lang="zh-CN" sz="1325" i="1" dirty="0">
                <a:solidFill>
                  <a:srgbClr val="9E9FA0"/>
                </a:solidFill>
                <a:latin typeface="方正兰亭细黑_GBK" charset="-122"/>
                <a:ea typeface="方正兰亭细黑_GBK" charset="-122"/>
                <a:cs typeface="Gotham Bold" charset="0"/>
              </a:rPr>
              <a:t>实验</a:t>
            </a:r>
            <a:endParaRPr kumimoji="1" lang="zh-CN" sz="1325" i="1" dirty="0" smtClean="0">
              <a:solidFill>
                <a:srgbClr val="9E9FA0"/>
              </a:solidFill>
              <a:latin typeface="方正兰亭细黑_GBK" charset="-122"/>
              <a:ea typeface="方正兰亭细黑_GBK" charset="-122"/>
              <a:cs typeface="Gotham Bold" charset="0"/>
            </a:endParaRPr>
          </a:p>
        </p:txBody>
      </p:sp>
      <p:pic>
        <p:nvPicPr>
          <p:cNvPr id="3" name="图片 2"/>
          <p:cNvPicPr>
            <a:picLocks noChangeAspect="1"/>
          </p:cNvPicPr>
          <p:nvPr>
            <p:custDataLst>
              <p:tags r:id="rId1"/>
            </p:custDataLst>
          </p:nvPr>
        </p:nvPicPr>
        <p:blipFill>
          <a:blip r:embed="rId2"/>
          <a:stretch>
            <a:fillRect/>
          </a:stretch>
        </p:blipFill>
        <p:spPr>
          <a:xfrm>
            <a:off x="2319655" y="1561465"/>
            <a:ext cx="8070850" cy="47371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331365" y="1160005"/>
            <a:ext cx="9330291" cy="424815"/>
          </a:xfrm>
          <a:prstGeom prst="rect">
            <a:avLst/>
          </a:prstGeom>
          <a:noFill/>
        </p:spPr>
        <p:txBody>
          <a:bodyPr wrap="square" rtlCol="0">
            <a:spAutoFit/>
          </a:bodyPr>
          <a:lstStyle/>
          <a:p>
            <a:pPr>
              <a:lnSpc>
                <a:spcPts val="2600"/>
              </a:lnSpc>
            </a:pPr>
            <a:r>
              <a:rPr kumimoji="1" lang="en-US" altLang="zh-CN" sz="3440" dirty="0">
                <a:solidFill>
                  <a:srgbClr val="A51E36"/>
                </a:solidFill>
                <a:latin typeface="Times New Roman" panose="02020603050405020304" charset="0"/>
                <a:ea typeface="兰亭黑-简 中黑" charset="-122"/>
                <a:cs typeface="Times New Roman" panose="02020603050405020304" charset="0"/>
              </a:rPr>
              <a:t>AI Agent</a:t>
            </a:r>
            <a:r>
              <a:rPr kumimoji="1" lang="zh-CN" altLang="en-US" sz="3440" dirty="0">
                <a:solidFill>
                  <a:srgbClr val="A51E36"/>
                </a:solidFill>
                <a:latin typeface="Times New Roman" panose="02020603050405020304" charset="0"/>
                <a:ea typeface="兰亭黑-简 中黑" charset="-122"/>
                <a:cs typeface="Times New Roman" panose="02020603050405020304" charset="0"/>
              </a:rPr>
              <a:t>新阶段</a:t>
            </a:r>
            <a:endParaRPr kumimoji="1" lang="zh-CN" altLang="en-US" sz="3440" dirty="0">
              <a:solidFill>
                <a:srgbClr val="A51E36"/>
              </a:solidFill>
              <a:latin typeface="Times New Roman" panose="02020603050405020304" charset="0"/>
              <a:ea typeface="兰亭黑-简 中黑" charset="-122"/>
              <a:cs typeface="Times New Roman" panose="02020603050405020304" charset="0"/>
            </a:endParaRPr>
          </a:p>
        </p:txBody>
      </p:sp>
      <p:sp>
        <p:nvSpPr>
          <p:cNvPr id="6" name="文本框 5"/>
          <p:cNvSpPr txBox="1"/>
          <p:nvPr/>
        </p:nvSpPr>
        <p:spPr>
          <a:xfrm>
            <a:off x="9665483" y="679383"/>
            <a:ext cx="1167241" cy="219075"/>
          </a:xfrm>
          <a:prstGeom prst="rect">
            <a:avLst/>
          </a:prstGeom>
          <a:noFill/>
        </p:spPr>
        <p:txBody>
          <a:bodyPr wrap="square" rtlCol="0">
            <a:spAutoFit/>
          </a:bodyPr>
          <a:lstStyle/>
          <a:p>
            <a:pPr algn="r">
              <a:lnSpc>
                <a:spcPts val="1000"/>
              </a:lnSpc>
            </a:pPr>
            <a:r>
              <a:rPr kumimoji="1" lang="en-US" altLang="zh-CN" sz="1325" i="1" dirty="0" smtClean="0">
                <a:solidFill>
                  <a:srgbClr val="9E9FA0"/>
                </a:solidFill>
                <a:latin typeface="Geometria-Italic" panose="020B0503020204090204" charset="0"/>
                <a:ea typeface="+mj-ea"/>
                <a:cs typeface="Geometria-Italic" panose="020B0503020204090204" charset="0"/>
              </a:rPr>
              <a:t>01 / 22</a:t>
            </a:r>
            <a:endParaRPr kumimoji="1" lang="en-US" altLang="zh-CN" sz="1325" i="1" dirty="0" smtClean="0">
              <a:solidFill>
                <a:srgbClr val="9E9FA0"/>
              </a:solidFill>
              <a:latin typeface="Geometria-Italic" panose="020B0503020204090204" charset="0"/>
              <a:ea typeface="+mj-ea"/>
              <a:cs typeface="Geometria-Italic" panose="020B0503020204090204" charset="0"/>
            </a:endParaRPr>
          </a:p>
        </p:txBody>
      </p:sp>
      <p:sp>
        <p:nvSpPr>
          <p:cNvPr id="8" name="文本框 7"/>
          <p:cNvSpPr txBox="1"/>
          <p:nvPr/>
        </p:nvSpPr>
        <p:spPr>
          <a:xfrm>
            <a:off x="1450877" y="679383"/>
            <a:ext cx="2891358" cy="219075"/>
          </a:xfrm>
          <a:prstGeom prst="rect">
            <a:avLst/>
          </a:prstGeom>
          <a:noFill/>
        </p:spPr>
        <p:txBody>
          <a:bodyPr wrap="square" rtlCol="0">
            <a:spAutoFit/>
          </a:bodyPr>
          <a:lstStyle/>
          <a:p>
            <a:pPr>
              <a:lnSpc>
                <a:spcPts val="1000"/>
              </a:lnSpc>
            </a:pPr>
            <a:r>
              <a:rPr kumimoji="1" lang="en-US" altLang="zh-CN" sz="1325" i="1" dirty="0">
                <a:solidFill>
                  <a:srgbClr val="9E9FA0"/>
                </a:solidFill>
                <a:latin typeface="方正兰亭细黑_GBK" charset="-122"/>
                <a:ea typeface="方正兰亭细黑_GBK" charset="-122"/>
                <a:cs typeface="Gotham Bold" charset="0"/>
              </a:rPr>
              <a:t>AI Agent</a:t>
            </a:r>
            <a:r>
              <a:rPr kumimoji="1" lang="zh-CN" altLang="en-US" sz="1325" i="1" dirty="0">
                <a:solidFill>
                  <a:srgbClr val="9E9FA0"/>
                </a:solidFill>
                <a:latin typeface="方正兰亭细黑_GBK" charset="-122"/>
                <a:ea typeface="方正兰亭细黑_GBK" charset="-122"/>
                <a:cs typeface="Gotham Bold" charset="0"/>
              </a:rPr>
              <a:t>简介</a:t>
            </a:r>
            <a:endParaRPr kumimoji="1" lang="en-US" altLang="zh-CN" sz="1325" i="1" dirty="0" smtClean="0">
              <a:solidFill>
                <a:srgbClr val="9E9FA0"/>
              </a:solidFill>
              <a:latin typeface="方正兰亭细黑_GBK" charset="-122"/>
              <a:ea typeface="方正兰亭细黑_GBK" charset="-122"/>
              <a:cs typeface="Gotham Bold" charset="0"/>
            </a:endParaRPr>
          </a:p>
        </p:txBody>
      </p:sp>
      <p:pic>
        <p:nvPicPr>
          <p:cNvPr id="5" name="图片 4"/>
          <p:cNvPicPr>
            <a:picLocks noChangeAspect="1"/>
          </p:cNvPicPr>
          <p:nvPr>
            <p:custDataLst>
              <p:tags r:id="rId1"/>
            </p:custDataLst>
          </p:nvPr>
        </p:nvPicPr>
        <p:blipFill>
          <a:blip r:embed="rId2"/>
          <a:stretch>
            <a:fillRect/>
          </a:stretch>
        </p:blipFill>
        <p:spPr>
          <a:xfrm>
            <a:off x="892810" y="2031365"/>
            <a:ext cx="4629785" cy="335343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6370320" y="1105535"/>
            <a:ext cx="4857750" cy="1346200"/>
          </a:xfrm>
          <a:prstGeom prst="rect">
            <a:avLst/>
          </a:prstGeom>
        </p:spPr>
      </p:pic>
      <p:sp>
        <p:nvSpPr>
          <p:cNvPr id="10" name="文本框 9"/>
          <p:cNvSpPr txBox="1"/>
          <p:nvPr/>
        </p:nvSpPr>
        <p:spPr>
          <a:xfrm>
            <a:off x="6443980" y="2835910"/>
            <a:ext cx="4554855" cy="2584450"/>
          </a:xfrm>
          <a:prstGeom prst="rect">
            <a:avLst/>
          </a:prstGeom>
          <a:noFill/>
        </p:spPr>
        <p:txBody>
          <a:bodyPr wrap="square" rtlCol="0">
            <a:spAutoFit/>
          </a:bodyPr>
          <a:p>
            <a:pPr marL="285750" indent="-285750">
              <a:buFont typeface="Arial" panose="020B0604020202020204" pitchFamily="34" charset="0"/>
              <a:buChar char="•"/>
            </a:pPr>
            <a:r>
              <a:rPr lang="zh-CN" altLang="en-US"/>
              <a:t>让</a:t>
            </a:r>
            <a:r>
              <a:rPr lang="zh-CN" altLang="en-US">
                <a:solidFill>
                  <a:srgbClr val="C00000"/>
                </a:solidFill>
              </a:rPr>
              <a:t>完全没有代码能力</a:t>
            </a:r>
            <a:r>
              <a:rPr lang="zh-CN" altLang="en-US"/>
              <a:t>的用户也可以</a:t>
            </a:r>
            <a:r>
              <a:rPr lang="zh-CN" altLang="en-US">
                <a:solidFill>
                  <a:srgbClr val="C00000"/>
                </a:solidFill>
              </a:rPr>
              <a:t>定制</a:t>
            </a:r>
            <a:r>
              <a:rPr lang="zh-CN" altLang="en-US"/>
              <a:t>自己的</a:t>
            </a:r>
            <a:r>
              <a:rPr lang="en-US" altLang="zh-CN"/>
              <a:t>Agent</a:t>
            </a:r>
            <a:r>
              <a:rPr lang="zh-CN" altLang="en-US"/>
              <a:t>。</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t>自己定制的</a:t>
            </a:r>
            <a:r>
              <a:rPr lang="en-US" altLang="zh-CN"/>
              <a:t>GPT Agent</a:t>
            </a:r>
            <a:r>
              <a:rPr lang="zh-CN" altLang="en-US"/>
              <a:t>既可以私用，也可以上传到</a:t>
            </a:r>
            <a:r>
              <a:rPr lang="en-US" altLang="zh-CN"/>
              <a:t>GPT Store</a:t>
            </a:r>
            <a:r>
              <a:rPr lang="zh-CN" altLang="en-US"/>
              <a:t>进行分享。</a:t>
            </a:r>
            <a:endParaRPr lang="zh-CN" altLang="en-US"/>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t>Agent时代将正式拉开帷幕</a:t>
            </a:r>
            <a:r>
              <a:rPr lang="zh-CN" altLang="en-US"/>
              <a:t>。</a:t>
            </a:r>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433600" y="1218425"/>
            <a:ext cx="9330291" cy="424815"/>
          </a:xfrm>
          <a:prstGeom prst="rect">
            <a:avLst/>
          </a:prstGeom>
          <a:noFill/>
        </p:spPr>
        <p:txBody>
          <a:bodyPr wrap="square" rtlCol="0">
            <a:spAutoFit/>
          </a:bodyPr>
          <a:lstStyle/>
          <a:p>
            <a:pPr>
              <a:lnSpc>
                <a:spcPts val="2600"/>
              </a:lnSpc>
            </a:pPr>
            <a:r>
              <a:rPr kumimoji="1" lang="zh-CN" altLang="en-US" sz="3440" dirty="0">
                <a:solidFill>
                  <a:srgbClr val="A51E36"/>
                </a:solidFill>
                <a:latin typeface="Times New Roman" panose="02020603050405020304" charset="0"/>
                <a:ea typeface="兰亭黑-简 中黑" charset="-122"/>
                <a:cs typeface="Times New Roman" panose="02020603050405020304" charset="0"/>
              </a:rPr>
              <a:t>消融实验</a:t>
            </a:r>
            <a:endParaRPr kumimoji="1" lang="zh-CN" altLang="en-US" sz="3440" dirty="0">
              <a:solidFill>
                <a:srgbClr val="A51E36"/>
              </a:solidFill>
              <a:latin typeface="Times New Roman" panose="02020603050405020304" charset="0"/>
              <a:ea typeface="兰亭黑-简 中黑" charset="-122"/>
              <a:cs typeface="Times New Roman" panose="02020603050405020304" charset="0"/>
            </a:endParaRPr>
          </a:p>
        </p:txBody>
      </p:sp>
      <p:sp>
        <p:nvSpPr>
          <p:cNvPr id="6" name="文本框 5"/>
          <p:cNvSpPr txBox="1"/>
          <p:nvPr/>
        </p:nvSpPr>
        <p:spPr>
          <a:xfrm>
            <a:off x="9665483" y="679383"/>
            <a:ext cx="1167241" cy="219075"/>
          </a:xfrm>
          <a:prstGeom prst="rect">
            <a:avLst/>
          </a:prstGeom>
          <a:noFill/>
        </p:spPr>
        <p:txBody>
          <a:bodyPr wrap="square" rtlCol="0">
            <a:spAutoFit/>
          </a:bodyPr>
          <a:lstStyle/>
          <a:p>
            <a:pPr algn="r">
              <a:lnSpc>
                <a:spcPts val="1000"/>
              </a:lnSpc>
            </a:pPr>
            <a:r>
              <a:rPr kumimoji="1" lang="en-US" altLang="zh-CN" sz="1325" i="1" dirty="0" smtClean="0">
                <a:solidFill>
                  <a:srgbClr val="9E9FA0"/>
                </a:solidFill>
                <a:latin typeface="Geometria-Italic" panose="020B0503020204090204" charset="0"/>
                <a:ea typeface="+mj-ea"/>
                <a:cs typeface="Geometria-Italic" panose="020B0503020204090204" charset="0"/>
              </a:rPr>
              <a:t>19 / 22</a:t>
            </a:r>
            <a:endParaRPr kumimoji="1" lang="en-US" altLang="zh-CN" sz="1325" i="1" dirty="0" smtClean="0">
              <a:solidFill>
                <a:srgbClr val="9E9FA0"/>
              </a:solidFill>
              <a:latin typeface="Geometria-Italic" panose="020B0503020204090204" charset="0"/>
              <a:ea typeface="+mj-ea"/>
              <a:cs typeface="Geometria-Italic" panose="020B0503020204090204" charset="0"/>
            </a:endParaRPr>
          </a:p>
        </p:txBody>
      </p:sp>
      <p:sp>
        <p:nvSpPr>
          <p:cNvPr id="8" name="文本框 7"/>
          <p:cNvSpPr txBox="1"/>
          <p:nvPr/>
        </p:nvSpPr>
        <p:spPr>
          <a:xfrm>
            <a:off x="1450877" y="679383"/>
            <a:ext cx="2891358" cy="219075"/>
          </a:xfrm>
          <a:prstGeom prst="rect">
            <a:avLst/>
          </a:prstGeom>
          <a:noFill/>
        </p:spPr>
        <p:txBody>
          <a:bodyPr wrap="square" rtlCol="0">
            <a:spAutoFit/>
          </a:bodyPr>
          <a:lstStyle/>
          <a:p>
            <a:pPr>
              <a:lnSpc>
                <a:spcPts val="1000"/>
              </a:lnSpc>
            </a:pPr>
            <a:r>
              <a:rPr kumimoji="1" lang="zh-CN" sz="1325" i="1" dirty="0">
                <a:solidFill>
                  <a:srgbClr val="9E9FA0"/>
                </a:solidFill>
                <a:latin typeface="方正兰亭细黑_GBK" charset="-122"/>
                <a:ea typeface="方正兰亭细黑_GBK" charset="-122"/>
                <a:cs typeface="Gotham Bold" charset="0"/>
              </a:rPr>
              <a:t>实验</a:t>
            </a:r>
            <a:endParaRPr kumimoji="1" lang="zh-CN" sz="1325" i="1" dirty="0" smtClean="0">
              <a:solidFill>
                <a:srgbClr val="9E9FA0"/>
              </a:solidFill>
              <a:latin typeface="方正兰亭细黑_GBK" charset="-122"/>
              <a:ea typeface="方正兰亭细黑_GBK" charset="-122"/>
              <a:cs typeface="Gotham Bold" charset="0"/>
            </a:endParaRPr>
          </a:p>
        </p:txBody>
      </p:sp>
      <p:pic>
        <p:nvPicPr>
          <p:cNvPr id="2" name="图片 1"/>
          <p:cNvPicPr>
            <a:picLocks noChangeAspect="1"/>
          </p:cNvPicPr>
          <p:nvPr>
            <p:custDataLst>
              <p:tags r:id="rId1"/>
            </p:custDataLst>
          </p:nvPr>
        </p:nvPicPr>
        <p:blipFill>
          <a:blip r:embed="rId2"/>
          <a:stretch>
            <a:fillRect/>
          </a:stretch>
        </p:blipFill>
        <p:spPr>
          <a:xfrm>
            <a:off x="663575" y="2010410"/>
            <a:ext cx="7449185" cy="3402330"/>
          </a:xfrm>
          <a:prstGeom prst="rect">
            <a:avLst/>
          </a:prstGeom>
        </p:spPr>
      </p:pic>
      <p:sp>
        <p:nvSpPr>
          <p:cNvPr id="3" name="文本框 2"/>
          <p:cNvSpPr txBox="1"/>
          <p:nvPr/>
        </p:nvSpPr>
        <p:spPr>
          <a:xfrm>
            <a:off x="8301990" y="1772920"/>
            <a:ext cx="3509010" cy="3138170"/>
          </a:xfrm>
          <a:prstGeom prst="rect">
            <a:avLst/>
          </a:prstGeom>
          <a:noFill/>
        </p:spPr>
        <p:txBody>
          <a:bodyPr wrap="square" rtlCol="0">
            <a:spAutoFit/>
          </a:bodyPr>
          <a:p>
            <a:pPr marL="285750" indent="-285750">
              <a:buFont typeface="Arial" panose="020B0604020202020204" pitchFamily="34" charset="0"/>
              <a:buChar char="•"/>
            </a:pPr>
            <a:r>
              <a:rPr lang="zh-CN" altLang="en-US"/>
              <a:t>自动化课程对代理的持续进步至关重要</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没有技能库，学习会遇到瓶颈</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自我验证是最重要的反馈信息</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en-US" altLang="zh-CN"/>
              <a:t>GPT4 &gt;&gt; GPT3/5</a:t>
            </a:r>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433600" y="1218425"/>
            <a:ext cx="9330291" cy="424815"/>
          </a:xfrm>
          <a:prstGeom prst="rect">
            <a:avLst/>
          </a:prstGeom>
          <a:noFill/>
        </p:spPr>
        <p:txBody>
          <a:bodyPr wrap="square" rtlCol="0">
            <a:spAutoFit/>
          </a:bodyPr>
          <a:lstStyle/>
          <a:p>
            <a:pPr>
              <a:lnSpc>
                <a:spcPts val="2600"/>
              </a:lnSpc>
            </a:pPr>
            <a:r>
              <a:rPr kumimoji="1" lang="zh-CN" altLang="en-US" sz="3440" dirty="0">
                <a:solidFill>
                  <a:srgbClr val="A51E36"/>
                </a:solidFill>
                <a:latin typeface="Times New Roman" panose="02020603050405020304" charset="0"/>
                <a:ea typeface="兰亭黑-简 中黑" charset="-122"/>
                <a:cs typeface="Times New Roman" panose="02020603050405020304" charset="0"/>
              </a:rPr>
              <a:t>更多探索：人类反馈</a:t>
            </a:r>
            <a:endParaRPr kumimoji="1" lang="en-US" altLang="zh-CN" sz="3440" dirty="0">
              <a:solidFill>
                <a:srgbClr val="A51E36"/>
              </a:solidFill>
              <a:latin typeface="Times New Roman" panose="02020603050405020304" charset="0"/>
              <a:ea typeface="兰亭黑-简 中黑" charset="-122"/>
              <a:cs typeface="Times New Roman" panose="02020603050405020304" charset="0"/>
            </a:endParaRPr>
          </a:p>
        </p:txBody>
      </p:sp>
      <p:sp>
        <p:nvSpPr>
          <p:cNvPr id="6" name="文本框 5"/>
          <p:cNvSpPr txBox="1"/>
          <p:nvPr/>
        </p:nvSpPr>
        <p:spPr>
          <a:xfrm>
            <a:off x="9665483" y="679383"/>
            <a:ext cx="1167241" cy="219075"/>
          </a:xfrm>
          <a:prstGeom prst="rect">
            <a:avLst/>
          </a:prstGeom>
          <a:noFill/>
        </p:spPr>
        <p:txBody>
          <a:bodyPr wrap="square" rtlCol="0">
            <a:spAutoFit/>
          </a:bodyPr>
          <a:lstStyle/>
          <a:p>
            <a:pPr algn="r">
              <a:lnSpc>
                <a:spcPts val="1000"/>
              </a:lnSpc>
            </a:pPr>
            <a:r>
              <a:rPr kumimoji="1" lang="en-US" altLang="zh-CN" sz="1325" i="1" dirty="0" smtClean="0">
                <a:solidFill>
                  <a:srgbClr val="9E9FA0"/>
                </a:solidFill>
                <a:latin typeface="Geometria-Italic" panose="020B0503020204090204" charset="0"/>
                <a:ea typeface="+mj-ea"/>
                <a:cs typeface="Geometria-Italic" panose="020B0503020204090204" charset="0"/>
              </a:rPr>
              <a:t>20 / 22</a:t>
            </a:r>
            <a:endParaRPr kumimoji="1" lang="en-US" altLang="zh-CN" sz="1325" i="1" dirty="0" smtClean="0">
              <a:solidFill>
                <a:srgbClr val="9E9FA0"/>
              </a:solidFill>
              <a:latin typeface="Geometria-Italic" panose="020B0503020204090204" charset="0"/>
              <a:ea typeface="+mj-ea"/>
              <a:cs typeface="Geometria-Italic" panose="020B0503020204090204" charset="0"/>
            </a:endParaRPr>
          </a:p>
        </p:txBody>
      </p:sp>
      <p:sp>
        <p:nvSpPr>
          <p:cNvPr id="8" name="文本框 7"/>
          <p:cNvSpPr txBox="1"/>
          <p:nvPr/>
        </p:nvSpPr>
        <p:spPr>
          <a:xfrm>
            <a:off x="1450877" y="679383"/>
            <a:ext cx="2891358" cy="219075"/>
          </a:xfrm>
          <a:prstGeom prst="rect">
            <a:avLst/>
          </a:prstGeom>
          <a:noFill/>
        </p:spPr>
        <p:txBody>
          <a:bodyPr wrap="square" rtlCol="0">
            <a:spAutoFit/>
          </a:bodyPr>
          <a:lstStyle/>
          <a:p>
            <a:pPr>
              <a:lnSpc>
                <a:spcPts val="1000"/>
              </a:lnSpc>
            </a:pPr>
            <a:r>
              <a:rPr kumimoji="1" lang="zh-CN" sz="1325" i="1" dirty="0">
                <a:solidFill>
                  <a:srgbClr val="9E9FA0"/>
                </a:solidFill>
                <a:latin typeface="方正兰亭细黑_GBK" charset="-122"/>
                <a:ea typeface="方正兰亭细黑_GBK" charset="-122"/>
                <a:cs typeface="Gotham Bold" charset="0"/>
              </a:rPr>
              <a:t>更多</a:t>
            </a:r>
            <a:endParaRPr kumimoji="1" lang="zh-CN" sz="1325" i="1" dirty="0" smtClean="0">
              <a:solidFill>
                <a:srgbClr val="9E9FA0"/>
              </a:solidFill>
              <a:latin typeface="方正兰亭细黑_GBK" charset="-122"/>
              <a:ea typeface="方正兰亭细黑_GBK" charset="-122"/>
              <a:cs typeface="Gotham Bold" charset="0"/>
            </a:endParaRPr>
          </a:p>
        </p:txBody>
      </p:sp>
      <p:pic>
        <p:nvPicPr>
          <p:cNvPr id="3" name="图片 2"/>
          <p:cNvPicPr>
            <a:picLocks noChangeAspect="1"/>
          </p:cNvPicPr>
          <p:nvPr>
            <p:custDataLst>
              <p:tags r:id="rId1"/>
            </p:custDataLst>
          </p:nvPr>
        </p:nvPicPr>
        <p:blipFill>
          <a:blip r:embed="rId2"/>
          <a:stretch>
            <a:fillRect/>
          </a:stretch>
        </p:blipFill>
        <p:spPr>
          <a:xfrm>
            <a:off x="1351915" y="1705610"/>
            <a:ext cx="9201785" cy="2657475"/>
          </a:xfrm>
          <a:prstGeom prst="rect">
            <a:avLst/>
          </a:prstGeom>
        </p:spPr>
      </p:pic>
      <p:sp>
        <p:nvSpPr>
          <p:cNvPr id="2" name="文本框 1"/>
          <p:cNvSpPr txBox="1"/>
          <p:nvPr/>
        </p:nvSpPr>
        <p:spPr>
          <a:xfrm>
            <a:off x="1658620" y="4587875"/>
            <a:ext cx="8500110" cy="1198880"/>
          </a:xfrm>
          <a:prstGeom prst="rect">
            <a:avLst/>
          </a:prstGeom>
          <a:noFill/>
        </p:spPr>
        <p:txBody>
          <a:bodyPr wrap="square" rtlCol="0">
            <a:spAutoFit/>
          </a:bodyPr>
          <a:p>
            <a:pPr marL="285750" indent="-285750">
              <a:buFont typeface="Arial" panose="020B0604020202020204" pitchFamily="34" charset="0"/>
              <a:buChar char="•"/>
            </a:pPr>
            <a:r>
              <a:rPr lang="zh-CN" altLang="en-US"/>
              <a:t>人类作为评论家</a:t>
            </a:r>
            <a:r>
              <a:rPr lang="en-US" altLang="zh-CN"/>
              <a:t>(</a:t>
            </a:r>
            <a:r>
              <a:rPr lang="zh-CN" altLang="en-US"/>
              <a:t>人类充当自验证模块</a:t>
            </a:r>
            <a:r>
              <a:rPr lang="en-US" altLang="zh-CN"/>
              <a:t>)</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人类作为课程指导</a:t>
            </a:r>
            <a:r>
              <a:rPr lang="en-US" altLang="zh-CN"/>
              <a:t>(</a:t>
            </a:r>
            <a:r>
              <a:rPr lang="zh-CN" altLang="en-US"/>
              <a:t>人类充当自动化课程</a:t>
            </a:r>
            <a:r>
              <a:rPr lang="en-US" altLang="zh-CN"/>
              <a:t>)</a:t>
            </a:r>
            <a:endParaRPr lang="en-US" altLang="zh-C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90090" y="1076185"/>
            <a:ext cx="9330291" cy="424815"/>
          </a:xfrm>
          <a:prstGeom prst="rect">
            <a:avLst/>
          </a:prstGeom>
          <a:noFill/>
        </p:spPr>
        <p:txBody>
          <a:bodyPr wrap="square" rtlCol="0">
            <a:spAutoFit/>
          </a:bodyPr>
          <a:lstStyle/>
          <a:p>
            <a:pPr>
              <a:lnSpc>
                <a:spcPts val="2600"/>
              </a:lnSpc>
            </a:pPr>
            <a:r>
              <a:rPr kumimoji="1" lang="zh-CN" altLang="en-US" sz="3440" dirty="0">
                <a:solidFill>
                  <a:srgbClr val="A51E36"/>
                </a:solidFill>
                <a:latin typeface="兰亭黑-简 中黑" charset="-122"/>
                <a:ea typeface="兰亭黑-简 中黑" charset="-122"/>
                <a:cs typeface="Gotham Bold" charset="0"/>
              </a:rPr>
              <a:t>存在缺陷</a:t>
            </a:r>
            <a:endParaRPr kumimoji="1" lang="zh-CN" altLang="en-US" sz="3440" dirty="0">
              <a:solidFill>
                <a:srgbClr val="A51E36"/>
              </a:solidFill>
              <a:latin typeface="兰亭黑-简 中黑" charset="-122"/>
              <a:ea typeface="兰亭黑-简 中黑" charset="-122"/>
              <a:cs typeface="Gotham Bold" charset="0"/>
            </a:endParaRPr>
          </a:p>
        </p:txBody>
      </p:sp>
      <p:sp>
        <p:nvSpPr>
          <p:cNvPr id="6" name="文本框 5"/>
          <p:cNvSpPr txBox="1"/>
          <p:nvPr/>
        </p:nvSpPr>
        <p:spPr>
          <a:xfrm>
            <a:off x="9665483" y="679383"/>
            <a:ext cx="1167241" cy="219075"/>
          </a:xfrm>
          <a:prstGeom prst="rect">
            <a:avLst/>
          </a:prstGeom>
          <a:noFill/>
        </p:spPr>
        <p:txBody>
          <a:bodyPr wrap="square" rtlCol="0">
            <a:spAutoFit/>
          </a:bodyPr>
          <a:lstStyle/>
          <a:p>
            <a:pPr algn="r">
              <a:lnSpc>
                <a:spcPts val="1000"/>
              </a:lnSpc>
            </a:pPr>
            <a:r>
              <a:rPr kumimoji="1" lang="en-US" altLang="zh-CN" sz="1325" i="1" dirty="0" smtClean="0">
                <a:solidFill>
                  <a:srgbClr val="9E9FA0"/>
                </a:solidFill>
                <a:latin typeface="Geometria-Italic" panose="020B0503020204090204" charset="0"/>
                <a:ea typeface="+mj-ea"/>
                <a:cs typeface="Geometria-Italic" panose="020B0503020204090204" charset="0"/>
              </a:rPr>
              <a:t>21 / 22</a:t>
            </a:r>
            <a:endParaRPr kumimoji="1" lang="en-US" altLang="zh-CN" sz="1325" i="1" dirty="0" smtClean="0">
              <a:solidFill>
                <a:srgbClr val="9E9FA0"/>
              </a:solidFill>
              <a:latin typeface="Geometria-Italic" panose="020B0503020204090204" charset="0"/>
              <a:ea typeface="+mj-ea"/>
              <a:cs typeface="Geometria-Italic" panose="020B0503020204090204" charset="0"/>
            </a:endParaRPr>
          </a:p>
        </p:txBody>
      </p:sp>
      <p:sp>
        <p:nvSpPr>
          <p:cNvPr id="8" name="文本框 7"/>
          <p:cNvSpPr txBox="1"/>
          <p:nvPr/>
        </p:nvSpPr>
        <p:spPr>
          <a:xfrm>
            <a:off x="1450877" y="679383"/>
            <a:ext cx="2891358" cy="219075"/>
          </a:xfrm>
          <a:prstGeom prst="rect">
            <a:avLst/>
          </a:prstGeom>
          <a:noFill/>
        </p:spPr>
        <p:txBody>
          <a:bodyPr wrap="square" rtlCol="0">
            <a:spAutoFit/>
          </a:bodyPr>
          <a:lstStyle/>
          <a:p>
            <a:pPr>
              <a:lnSpc>
                <a:spcPts val="1000"/>
              </a:lnSpc>
            </a:pPr>
            <a:r>
              <a:rPr kumimoji="1" lang="zh-CN" altLang="en-US" sz="1325" i="1" dirty="0" smtClean="0">
                <a:solidFill>
                  <a:srgbClr val="9E9FA0"/>
                </a:solidFill>
                <a:latin typeface="方正兰亭细黑_GBK" charset="-122"/>
                <a:ea typeface="方正兰亭细黑_GBK" charset="-122"/>
                <a:cs typeface="Gotham Bold" charset="0"/>
              </a:rPr>
              <a:t>存在缺陷</a:t>
            </a:r>
            <a:endParaRPr kumimoji="1" lang="zh-CN" altLang="en-US" sz="1325" i="1" dirty="0" smtClean="0">
              <a:solidFill>
                <a:srgbClr val="9E9FA0"/>
              </a:solidFill>
              <a:latin typeface="方正兰亭细黑_GBK" charset="-122"/>
              <a:ea typeface="方正兰亭细黑_GBK" charset="-122"/>
              <a:cs typeface="Gotham Bold" charset="0"/>
            </a:endParaRPr>
          </a:p>
        </p:txBody>
      </p:sp>
      <p:sp>
        <p:nvSpPr>
          <p:cNvPr id="9" name="文本框 8"/>
          <p:cNvSpPr txBox="1"/>
          <p:nvPr/>
        </p:nvSpPr>
        <p:spPr>
          <a:xfrm>
            <a:off x="1360170" y="1851025"/>
            <a:ext cx="9001125" cy="2870835"/>
          </a:xfrm>
          <a:prstGeom prst="rect">
            <a:avLst/>
          </a:prstGeom>
          <a:noFill/>
        </p:spPr>
        <p:txBody>
          <a:bodyPr wrap="square" rtlCol="0">
            <a:noAutofit/>
          </a:bodyPr>
          <a:p>
            <a:pPr marL="285750" indent="-285750">
              <a:buFont typeface="Arial" panose="020B0604020202020204" pitchFamily="34" charset="0"/>
              <a:buChar char="•"/>
            </a:pPr>
            <a:r>
              <a:rPr lang="en-US" altLang="zh-CN"/>
              <a:t>GPT4 API</a:t>
            </a:r>
            <a:r>
              <a:rPr lang="zh-CN" altLang="en-US"/>
              <a:t>的成本比较高，跑完</a:t>
            </a:r>
            <a:r>
              <a:rPr lang="en-US" altLang="zh-CN"/>
              <a:t>160</a:t>
            </a:r>
            <a:r>
              <a:rPr lang="zh-CN" altLang="en-US"/>
              <a:t>次迭代大概要花费</a:t>
            </a:r>
            <a:r>
              <a:rPr lang="en-US" altLang="zh-CN"/>
              <a:t>50</a:t>
            </a:r>
            <a:r>
              <a:rPr lang="zh-CN" altLang="en-US"/>
              <a:t>美刀。</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不能保证完全的准确性。即使有迭代提示机制，有时</a:t>
            </a:r>
            <a:r>
              <a:rPr lang="en-US" altLang="zh-CN"/>
              <a:t>A</a:t>
            </a:r>
            <a:r>
              <a:rPr lang="zh-CN" altLang="en-US"/>
              <a:t>gent也会陷入困境，产生不了正确技能。有时自我验证模块也会失败（成功的任务识别为失败、失败的任务识别为成功</a:t>
            </a:r>
            <a:r>
              <a:rPr lang="zh-CN" altLang="en-US">
                <a:sym typeface="+mn-ea"/>
              </a:rPr>
              <a:t>）</a:t>
            </a:r>
            <a:r>
              <a:rPr lang="zh-CN" altLang="en-US"/>
              <a:t>，阻碍了技能的成功学习。</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endParaRPr lang="en-US" altLang="zh-CN"/>
          </a:p>
          <a:p>
            <a:pPr marL="285750" indent="-285750" algn="l">
              <a:buClrTx/>
              <a:buSzTx/>
              <a:buFont typeface="Arial" panose="020B0604020202020204" pitchFamily="34" charset="0"/>
              <a:buChar char="•"/>
            </a:pPr>
            <a:r>
              <a:rPr lang="zh-CN" altLang="en-US"/>
              <a:t>存在幻觉。自动课程会偶尔提出无法完成的任务，比如制作不存在的物品。代码生成也会出幻觉，使用不存在的API和错误的输入输出。</a:t>
            </a:r>
            <a:endParaRPr lang="zh-CN" altLang="en-US"/>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endParaRPr lang="en-US" altLang="zh-C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90090" y="1076185"/>
            <a:ext cx="9330291" cy="424815"/>
          </a:xfrm>
          <a:prstGeom prst="rect">
            <a:avLst/>
          </a:prstGeom>
          <a:noFill/>
        </p:spPr>
        <p:txBody>
          <a:bodyPr wrap="square" rtlCol="0">
            <a:spAutoFit/>
          </a:bodyPr>
          <a:lstStyle/>
          <a:p>
            <a:pPr>
              <a:lnSpc>
                <a:spcPts val="2600"/>
              </a:lnSpc>
            </a:pPr>
            <a:r>
              <a:rPr kumimoji="1" lang="zh-CN" altLang="en-US" sz="3440" dirty="0">
                <a:solidFill>
                  <a:srgbClr val="A51E36"/>
                </a:solidFill>
                <a:latin typeface="兰亭黑-简 中黑" charset="-122"/>
                <a:ea typeface="兰亭黑-简 中黑" charset="-122"/>
                <a:cs typeface="Gotham Bold" charset="0"/>
              </a:rPr>
              <a:t>未来可以探索的点</a:t>
            </a:r>
            <a:endParaRPr kumimoji="1" lang="zh-CN" altLang="en-US" sz="3440" dirty="0">
              <a:solidFill>
                <a:srgbClr val="A51E36"/>
              </a:solidFill>
              <a:latin typeface="兰亭黑-简 中黑" charset="-122"/>
              <a:ea typeface="兰亭黑-简 中黑" charset="-122"/>
              <a:cs typeface="Gotham Bold" charset="0"/>
            </a:endParaRPr>
          </a:p>
        </p:txBody>
      </p:sp>
      <p:sp>
        <p:nvSpPr>
          <p:cNvPr id="6" name="文本框 5"/>
          <p:cNvSpPr txBox="1"/>
          <p:nvPr/>
        </p:nvSpPr>
        <p:spPr>
          <a:xfrm>
            <a:off x="9665483" y="679383"/>
            <a:ext cx="1167241" cy="219075"/>
          </a:xfrm>
          <a:prstGeom prst="rect">
            <a:avLst/>
          </a:prstGeom>
          <a:noFill/>
        </p:spPr>
        <p:txBody>
          <a:bodyPr wrap="square" rtlCol="0">
            <a:spAutoFit/>
          </a:bodyPr>
          <a:lstStyle/>
          <a:p>
            <a:pPr algn="r">
              <a:lnSpc>
                <a:spcPts val="1000"/>
              </a:lnSpc>
            </a:pPr>
            <a:r>
              <a:rPr kumimoji="1" lang="en-US" altLang="zh-CN" sz="1325" i="1" dirty="0" smtClean="0">
                <a:solidFill>
                  <a:srgbClr val="9E9FA0"/>
                </a:solidFill>
                <a:latin typeface="Geometria-Italic" panose="020B0503020204090204" charset="0"/>
                <a:ea typeface="+mj-ea"/>
                <a:cs typeface="Geometria-Italic" panose="020B0503020204090204" charset="0"/>
              </a:rPr>
              <a:t> 22 / 22</a:t>
            </a:r>
            <a:endParaRPr kumimoji="1" lang="en-US" altLang="zh-CN" sz="1325" i="1" dirty="0" smtClean="0">
              <a:solidFill>
                <a:srgbClr val="9E9FA0"/>
              </a:solidFill>
              <a:latin typeface="Geometria-Italic" panose="020B0503020204090204" charset="0"/>
              <a:ea typeface="+mj-ea"/>
              <a:cs typeface="Geometria-Italic" panose="020B0503020204090204" charset="0"/>
            </a:endParaRPr>
          </a:p>
        </p:txBody>
      </p:sp>
      <p:sp>
        <p:nvSpPr>
          <p:cNvPr id="8" name="文本框 7"/>
          <p:cNvSpPr txBox="1"/>
          <p:nvPr/>
        </p:nvSpPr>
        <p:spPr>
          <a:xfrm>
            <a:off x="1450877" y="679383"/>
            <a:ext cx="2891358" cy="219075"/>
          </a:xfrm>
          <a:prstGeom prst="rect">
            <a:avLst/>
          </a:prstGeom>
          <a:noFill/>
        </p:spPr>
        <p:txBody>
          <a:bodyPr wrap="square" rtlCol="0">
            <a:spAutoFit/>
          </a:bodyPr>
          <a:lstStyle/>
          <a:p>
            <a:pPr>
              <a:lnSpc>
                <a:spcPts val="1000"/>
              </a:lnSpc>
            </a:pPr>
            <a:r>
              <a:rPr kumimoji="1" lang="zh-CN" altLang="en-US" sz="1325" i="1" dirty="0" smtClean="0">
                <a:solidFill>
                  <a:srgbClr val="9E9FA0"/>
                </a:solidFill>
                <a:latin typeface="方正兰亭细黑_GBK" charset="-122"/>
                <a:ea typeface="方正兰亭细黑_GBK" charset="-122"/>
                <a:cs typeface="Gotham Bold" charset="0"/>
              </a:rPr>
              <a:t>未来方向</a:t>
            </a:r>
            <a:endParaRPr kumimoji="1" lang="zh-CN" altLang="en-US" sz="1325" i="1" dirty="0" smtClean="0">
              <a:solidFill>
                <a:srgbClr val="9E9FA0"/>
              </a:solidFill>
              <a:latin typeface="方正兰亭细黑_GBK" charset="-122"/>
              <a:ea typeface="方正兰亭细黑_GBK" charset="-122"/>
              <a:cs typeface="Gotham Bold" charset="0"/>
            </a:endParaRPr>
          </a:p>
        </p:txBody>
      </p:sp>
      <p:sp>
        <p:nvSpPr>
          <p:cNvPr id="9" name="文本框 8"/>
          <p:cNvSpPr txBox="1"/>
          <p:nvPr/>
        </p:nvSpPr>
        <p:spPr>
          <a:xfrm>
            <a:off x="1360170" y="1851025"/>
            <a:ext cx="9001125" cy="2870835"/>
          </a:xfrm>
          <a:prstGeom prst="rect">
            <a:avLst/>
          </a:prstGeom>
          <a:noFill/>
        </p:spPr>
        <p:txBody>
          <a:bodyPr wrap="square" rtlCol="0">
            <a:noAutofit/>
          </a:bodyPr>
          <a:p>
            <a:pPr marL="285750" indent="-285750">
              <a:buFont typeface="Arial" panose="020B0604020202020204" pitchFamily="34" charset="0"/>
              <a:buChar char="•"/>
            </a:pPr>
            <a:r>
              <a:rPr lang="zh-CN" altLang="en-US"/>
              <a:t>多Agent协作与竞争（集体智能）</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sym typeface="+mn-ea"/>
              </a:rPr>
              <a:t>融合视觉等信息以增强</a:t>
            </a:r>
            <a:r>
              <a:rPr lang="en-US" altLang="zh-CN">
                <a:sym typeface="+mn-ea"/>
              </a:rPr>
              <a:t>agent</a:t>
            </a:r>
            <a:r>
              <a:rPr lang="zh-CN" altLang="en-US">
                <a:sym typeface="+mn-ea"/>
              </a:rPr>
              <a:t>感知能力</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t>如何优化自验证方法</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en-US" altLang="zh-CN"/>
              <a:t>模拟真实世界问题</a:t>
            </a:r>
            <a:r>
              <a:rPr lang="zh-CN" altLang="en-US"/>
              <a:t>（虚拟世界到真实世界的过渡）</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endParaRPr lang="en-US" altLang="zh-C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未标题-2-10"/>
          <p:cNvPicPr>
            <a:picLocks noChangeAspect="1"/>
          </p:cNvPicPr>
          <p:nvPr/>
        </p:nvPicPr>
        <p:blipFill>
          <a:blip r:embed="rId1"/>
          <a:stretch>
            <a:fillRect/>
          </a:stretch>
        </p:blipFill>
        <p:spPr>
          <a:xfrm>
            <a:off x="48529" y="0"/>
            <a:ext cx="12094102" cy="6857160"/>
          </a:xfrm>
          <a:prstGeom prst="rect">
            <a:avLst/>
          </a:prstGeom>
        </p:spPr>
      </p:pic>
      <p:sp>
        <p:nvSpPr>
          <p:cNvPr id="13" name="文本框 12"/>
          <p:cNvSpPr txBox="1"/>
          <p:nvPr/>
        </p:nvSpPr>
        <p:spPr>
          <a:xfrm>
            <a:off x="3042507" y="3229278"/>
            <a:ext cx="7261466" cy="578485"/>
          </a:xfrm>
          <a:prstGeom prst="rect">
            <a:avLst/>
          </a:prstGeom>
          <a:noFill/>
        </p:spPr>
        <p:txBody>
          <a:bodyPr wrap="square" rtlCol="0">
            <a:spAutoFit/>
          </a:bodyPr>
          <a:lstStyle/>
          <a:p>
            <a:pPr>
              <a:lnSpc>
                <a:spcPts val="3800"/>
              </a:lnSpc>
            </a:pPr>
            <a:r>
              <a:rPr kumimoji="1" lang="en-US" altLang="zh-CN" sz="5290" dirty="0" smtClean="0">
                <a:solidFill>
                  <a:srgbClr val="A51E36"/>
                </a:solidFill>
                <a:latin typeface="Geometria" panose="020B0503020204020204" charset="0"/>
                <a:ea typeface="+mj-ea"/>
                <a:cs typeface="Gotham Bold" charset="0"/>
              </a:rPr>
              <a:t>THANKS</a:t>
            </a:r>
            <a:endParaRPr kumimoji="1" lang="en-US" altLang="zh-CN" sz="5290" dirty="0">
              <a:solidFill>
                <a:srgbClr val="A51E36"/>
              </a:solidFill>
              <a:latin typeface="Geometria" panose="020B0503020204020204" charset="0"/>
              <a:ea typeface="+mj-ea"/>
              <a:cs typeface="Gotham Bold"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2491105" y="33655"/>
            <a:ext cx="7364730" cy="682434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2275205" y="7620"/>
            <a:ext cx="7768590" cy="685038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2109470" y="581025"/>
            <a:ext cx="7972425" cy="569595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2946400" y="0"/>
            <a:ext cx="4694555" cy="684339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2580640" y="725805"/>
            <a:ext cx="6867525" cy="50673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366925" y="1188580"/>
            <a:ext cx="9330291" cy="424815"/>
          </a:xfrm>
          <a:prstGeom prst="rect">
            <a:avLst/>
          </a:prstGeom>
          <a:noFill/>
        </p:spPr>
        <p:txBody>
          <a:bodyPr wrap="square" rtlCol="0">
            <a:spAutoFit/>
          </a:bodyPr>
          <a:lstStyle/>
          <a:p>
            <a:pPr>
              <a:lnSpc>
                <a:spcPts val="2600"/>
              </a:lnSpc>
            </a:pPr>
            <a:r>
              <a:rPr kumimoji="1" lang="en-US" altLang="zh-CN" sz="3440" dirty="0">
                <a:solidFill>
                  <a:srgbClr val="A51E36"/>
                </a:solidFill>
                <a:latin typeface="Times New Roman" panose="02020603050405020304" charset="0"/>
                <a:ea typeface="兰亭黑-简 中黑" charset="-122"/>
                <a:cs typeface="Times New Roman" panose="02020603050405020304" charset="0"/>
              </a:rPr>
              <a:t>Agent</a:t>
            </a:r>
            <a:endParaRPr kumimoji="1" lang="zh-CN" altLang="en-US" sz="3440" dirty="0">
              <a:solidFill>
                <a:srgbClr val="A51E36"/>
              </a:solidFill>
              <a:latin typeface="Times New Roman" panose="02020603050405020304" charset="0"/>
              <a:ea typeface="兰亭黑-简 中黑" charset="-122"/>
              <a:cs typeface="Times New Roman" panose="02020603050405020304" charset="0"/>
            </a:endParaRPr>
          </a:p>
        </p:txBody>
      </p:sp>
      <p:sp>
        <p:nvSpPr>
          <p:cNvPr id="6" name="文本框 5"/>
          <p:cNvSpPr txBox="1"/>
          <p:nvPr/>
        </p:nvSpPr>
        <p:spPr>
          <a:xfrm>
            <a:off x="9665483" y="679383"/>
            <a:ext cx="1167241" cy="219075"/>
          </a:xfrm>
          <a:prstGeom prst="rect">
            <a:avLst/>
          </a:prstGeom>
          <a:noFill/>
        </p:spPr>
        <p:txBody>
          <a:bodyPr wrap="square" rtlCol="0">
            <a:spAutoFit/>
          </a:bodyPr>
          <a:lstStyle/>
          <a:p>
            <a:pPr algn="r">
              <a:lnSpc>
                <a:spcPts val="1000"/>
              </a:lnSpc>
            </a:pPr>
            <a:r>
              <a:rPr kumimoji="1" lang="en-US" altLang="zh-CN" sz="1325" i="1" dirty="0" smtClean="0">
                <a:solidFill>
                  <a:srgbClr val="9E9FA0"/>
                </a:solidFill>
                <a:latin typeface="Geometria-Italic" panose="020B0503020204090204" charset="0"/>
                <a:ea typeface="+mj-ea"/>
                <a:cs typeface="Geometria-Italic" panose="020B0503020204090204" charset="0"/>
              </a:rPr>
              <a:t>02 / 22</a:t>
            </a:r>
            <a:endParaRPr kumimoji="1" lang="en-US" altLang="zh-CN" sz="1325" i="1" dirty="0" smtClean="0">
              <a:solidFill>
                <a:srgbClr val="9E9FA0"/>
              </a:solidFill>
              <a:latin typeface="Geometria-Italic" panose="020B0503020204090204" charset="0"/>
              <a:ea typeface="+mj-ea"/>
              <a:cs typeface="Geometria-Italic" panose="020B0503020204090204" charset="0"/>
            </a:endParaRPr>
          </a:p>
        </p:txBody>
      </p:sp>
      <p:sp>
        <p:nvSpPr>
          <p:cNvPr id="8" name="文本框 7"/>
          <p:cNvSpPr txBox="1"/>
          <p:nvPr/>
        </p:nvSpPr>
        <p:spPr>
          <a:xfrm>
            <a:off x="1450877" y="679383"/>
            <a:ext cx="2891358" cy="219075"/>
          </a:xfrm>
          <a:prstGeom prst="rect">
            <a:avLst/>
          </a:prstGeom>
          <a:noFill/>
        </p:spPr>
        <p:txBody>
          <a:bodyPr wrap="square" rtlCol="0">
            <a:spAutoFit/>
          </a:bodyPr>
          <a:lstStyle/>
          <a:p>
            <a:pPr>
              <a:lnSpc>
                <a:spcPts val="1000"/>
              </a:lnSpc>
            </a:pPr>
            <a:r>
              <a:rPr kumimoji="1" lang="en-US" altLang="zh-CN" sz="1325" i="1" dirty="0">
                <a:solidFill>
                  <a:srgbClr val="9E9FA0"/>
                </a:solidFill>
                <a:latin typeface="方正兰亭细黑_GBK" charset="-122"/>
                <a:ea typeface="方正兰亭细黑_GBK" charset="-122"/>
                <a:cs typeface="Gotham Bold" charset="0"/>
              </a:rPr>
              <a:t>AI Agent</a:t>
            </a:r>
            <a:r>
              <a:rPr kumimoji="1" lang="zh-CN" altLang="en-US" sz="1325" i="1" dirty="0">
                <a:solidFill>
                  <a:srgbClr val="9E9FA0"/>
                </a:solidFill>
                <a:latin typeface="方正兰亭细黑_GBK" charset="-122"/>
                <a:ea typeface="方正兰亭细黑_GBK" charset="-122"/>
                <a:cs typeface="Gotham Bold" charset="0"/>
              </a:rPr>
              <a:t>简介</a:t>
            </a:r>
            <a:endParaRPr kumimoji="1" lang="en-US" altLang="zh-CN" sz="1325" i="1" dirty="0" smtClean="0">
              <a:solidFill>
                <a:srgbClr val="9E9FA0"/>
              </a:solidFill>
              <a:latin typeface="方正兰亭细黑_GBK" charset="-122"/>
              <a:ea typeface="方正兰亭细黑_GBK" charset="-122"/>
              <a:cs typeface="Gotham Bold" charset="0"/>
            </a:endParaRPr>
          </a:p>
        </p:txBody>
      </p:sp>
      <p:sp>
        <p:nvSpPr>
          <p:cNvPr id="2" name="文本框 1"/>
          <p:cNvSpPr txBox="1"/>
          <p:nvPr/>
        </p:nvSpPr>
        <p:spPr>
          <a:xfrm>
            <a:off x="1450975" y="1682115"/>
            <a:ext cx="9762490" cy="2030095"/>
          </a:xfrm>
          <a:prstGeom prst="rect">
            <a:avLst/>
          </a:prstGeom>
          <a:noFill/>
        </p:spPr>
        <p:txBody>
          <a:bodyPr wrap="square" rtlCol="0">
            <a:spAutoFit/>
          </a:bodyPr>
          <a:p>
            <a:r>
              <a:rPr lang="zh-CN" altLang="en-US"/>
              <a:t>定义：能</a:t>
            </a:r>
            <a:r>
              <a:rPr lang="zh-CN" altLang="en-US">
                <a:solidFill>
                  <a:srgbClr val="C00000"/>
                </a:solidFill>
              </a:rPr>
              <a:t>感知环境</a:t>
            </a:r>
            <a:r>
              <a:rPr lang="zh-CN" altLang="en-US"/>
              <a:t>、</a:t>
            </a:r>
            <a:r>
              <a:rPr lang="zh-CN" altLang="en-US">
                <a:solidFill>
                  <a:srgbClr val="C00000"/>
                </a:solidFill>
              </a:rPr>
              <a:t>做出决策</a:t>
            </a:r>
            <a:r>
              <a:rPr lang="zh-CN" altLang="en-US"/>
              <a:t>、</a:t>
            </a:r>
            <a:r>
              <a:rPr lang="zh-CN" altLang="en-US">
                <a:solidFill>
                  <a:srgbClr val="C00000"/>
                </a:solidFill>
              </a:rPr>
              <a:t>采取行动</a:t>
            </a:r>
            <a:r>
              <a:rPr lang="zh-CN" altLang="en-US"/>
              <a:t>的人工实体</a:t>
            </a:r>
            <a:endParaRPr lang="zh-CN" altLang="en-US"/>
          </a:p>
          <a:p>
            <a:pPr marL="285750" indent="-285750">
              <a:buFont typeface="Arial" panose="020B0604020202020204" pitchFamily="34" charset="0"/>
              <a:buChar char="•"/>
            </a:pPr>
            <a:endParaRPr lang="zh-CN" altLang="en-US"/>
          </a:p>
          <a:p>
            <a:pPr indent="0">
              <a:buFont typeface="Arial" panose="020B0604020202020204" pitchFamily="34" charset="0"/>
              <a:buNone/>
            </a:pPr>
            <a:r>
              <a:rPr lang="zh-CN" altLang="en-US"/>
              <a:t>与传统人工智能相比：</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更主动，具有通过独立思考、调用工具去逐步完成给定目标的能力</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能处理未知的环境信息</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3429635" y="3780790"/>
            <a:ext cx="5205730" cy="303276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2413000" y="2167255"/>
            <a:ext cx="6848475" cy="211455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3182620" y="0"/>
            <a:ext cx="4552315" cy="673163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3636010" y="4445"/>
            <a:ext cx="4479290" cy="685355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3622040" y="0"/>
            <a:ext cx="4340860" cy="678116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3782060" y="92710"/>
            <a:ext cx="4387215" cy="667258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3684905" y="113665"/>
            <a:ext cx="4243705" cy="668401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2614295" y="2890520"/>
            <a:ext cx="6962775" cy="107632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3168015" y="97155"/>
            <a:ext cx="4824095" cy="650938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2700020" y="2804795"/>
            <a:ext cx="6791325" cy="1247775"/>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3433445" y="262890"/>
            <a:ext cx="6010275" cy="578485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60245" y="1012050"/>
            <a:ext cx="9330291" cy="424815"/>
          </a:xfrm>
          <a:prstGeom prst="rect">
            <a:avLst/>
          </a:prstGeom>
          <a:noFill/>
        </p:spPr>
        <p:txBody>
          <a:bodyPr wrap="square" rtlCol="0">
            <a:spAutoFit/>
          </a:bodyPr>
          <a:lstStyle/>
          <a:p>
            <a:pPr>
              <a:lnSpc>
                <a:spcPts val="2600"/>
              </a:lnSpc>
            </a:pPr>
            <a:r>
              <a:rPr kumimoji="1" lang="en-US" altLang="zh-CN" sz="3440" dirty="0">
                <a:solidFill>
                  <a:srgbClr val="A51E36"/>
                </a:solidFill>
                <a:latin typeface="Times New Roman" panose="02020603050405020304" charset="0"/>
                <a:ea typeface="兰亭黑-简 中黑" charset="-122"/>
                <a:cs typeface="Times New Roman" panose="02020603050405020304" charset="0"/>
              </a:rPr>
              <a:t>Agent</a:t>
            </a:r>
            <a:r>
              <a:rPr kumimoji="1" lang="zh-CN" altLang="en-US" sz="3440" dirty="0">
                <a:solidFill>
                  <a:srgbClr val="A51E36"/>
                </a:solidFill>
                <a:latin typeface="Times New Roman" panose="02020603050405020304" charset="0"/>
                <a:ea typeface="兰亭黑-简 中黑" charset="-122"/>
                <a:cs typeface="Times New Roman" panose="02020603050405020304" charset="0"/>
              </a:rPr>
              <a:t>发展历程</a:t>
            </a:r>
            <a:endParaRPr kumimoji="1" lang="zh-CN" altLang="en-US" sz="3440" dirty="0">
              <a:solidFill>
                <a:srgbClr val="A51E36"/>
              </a:solidFill>
              <a:latin typeface="Times New Roman" panose="02020603050405020304" charset="0"/>
              <a:ea typeface="兰亭黑-简 中黑" charset="-122"/>
              <a:cs typeface="Times New Roman" panose="02020603050405020304" charset="0"/>
            </a:endParaRPr>
          </a:p>
        </p:txBody>
      </p:sp>
      <p:sp>
        <p:nvSpPr>
          <p:cNvPr id="6" name="文本框 5"/>
          <p:cNvSpPr txBox="1"/>
          <p:nvPr/>
        </p:nvSpPr>
        <p:spPr>
          <a:xfrm>
            <a:off x="9665483" y="679383"/>
            <a:ext cx="1167241" cy="219075"/>
          </a:xfrm>
          <a:prstGeom prst="rect">
            <a:avLst/>
          </a:prstGeom>
          <a:noFill/>
        </p:spPr>
        <p:txBody>
          <a:bodyPr wrap="square" rtlCol="0">
            <a:spAutoFit/>
          </a:bodyPr>
          <a:lstStyle/>
          <a:p>
            <a:pPr algn="r">
              <a:lnSpc>
                <a:spcPts val="1000"/>
              </a:lnSpc>
            </a:pPr>
            <a:r>
              <a:rPr kumimoji="1" lang="en-US" altLang="zh-CN" sz="1325" i="1" dirty="0" smtClean="0">
                <a:solidFill>
                  <a:srgbClr val="9E9FA0"/>
                </a:solidFill>
                <a:latin typeface="Geometria-Italic" panose="020B0503020204090204" charset="0"/>
                <a:ea typeface="+mj-ea"/>
                <a:cs typeface="Geometria-Italic" panose="020B0503020204090204" charset="0"/>
              </a:rPr>
              <a:t>03 / 22</a:t>
            </a:r>
            <a:endParaRPr kumimoji="1" lang="en-US" altLang="zh-CN" sz="1325" i="1" dirty="0" smtClean="0">
              <a:solidFill>
                <a:srgbClr val="9E9FA0"/>
              </a:solidFill>
              <a:latin typeface="Geometria-Italic" panose="020B0503020204090204" charset="0"/>
              <a:ea typeface="+mj-ea"/>
              <a:cs typeface="Geometria-Italic" panose="020B0503020204090204" charset="0"/>
            </a:endParaRPr>
          </a:p>
        </p:txBody>
      </p:sp>
      <p:sp>
        <p:nvSpPr>
          <p:cNvPr id="8" name="文本框 7"/>
          <p:cNvSpPr txBox="1"/>
          <p:nvPr/>
        </p:nvSpPr>
        <p:spPr>
          <a:xfrm>
            <a:off x="1450877" y="679383"/>
            <a:ext cx="2891358" cy="219075"/>
          </a:xfrm>
          <a:prstGeom prst="rect">
            <a:avLst/>
          </a:prstGeom>
          <a:noFill/>
        </p:spPr>
        <p:txBody>
          <a:bodyPr wrap="square" rtlCol="0">
            <a:spAutoFit/>
          </a:bodyPr>
          <a:lstStyle/>
          <a:p>
            <a:pPr>
              <a:lnSpc>
                <a:spcPts val="1000"/>
              </a:lnSpc>
            </a:pPr>
            <a:r>
              <a:rPr kumimoji="1" lang="en-US" altLang="zh-CN" sz="1325" i="1" dirty="0">
                <a:solidFill>
                  <a:srgbClr val="9E9FA0"/>
                </a:solidFill>
                <a:latin typeface="方正兰亭细黑_GBK" charset="-122"/>
                <a:ea typeface="方正兰亭细黑_GBK" charset="-122"/>
                <a:cs typeface="Gotham Bold" charset="0"/>
              </a:rPr>
              <a:t>AI Agent</a:t>
            </a:r>
            <a:r>
              <a:rPr kumimoji="1" lang="zh-CN" altLang="en-US" sz="1325" i="1" dirty="0">
                <a:solidFill>
                  <a:srgbClr val="9E9FA0"/>
                </a:solidFill>
                <a:latin typeface="方正兰亭细黑_GBK" charset="-122"/>
                <a:ea typeface="方正兰亭细黑_GBK" charset="-122"/>
                <a:cs typeface="Gotham Bold" charset="0"/>
              </a:rPr>
              <a:t>简介</a:t>
            </a:r>
            <a:endParaRPr kumimoji="1" lang="en-US" altLang="zh-CN" sz="1325" i="1" dirty="0" smtClean="0">
              <a:solidFill>
                <a:srgbClr val="9E9FA0"/>
              </a:solidFill>
              <a:latin typeface="方正兰亭细黑_GBK" charset="-122"/>
              <a:ea typeface="方正兰亭细黑_GBK" charset="-122"/>
              <a:cs typeface="Gotham Bold" charset="0"/>
            </a:endParaRPr>
          </a:p>
        </p:txBody>
      </p:sp>
      <p:sp>
        <p:nvSpPr>
          <p:cNvPr id="2" name="文本框 1"/>
          <p:cNvSpPr txBox="1"/>
          <p:nvPr/>
        </p:nvSpPr>
        <p:spPr>
          <a:xfrm>
            <a:off x="989330" y="1437005"/>
            <a:ext cx="11998325" cy="4972050"/>
          </a:xfrm>
          <a:prstGeom prst="rect">
            <a:avLst/>
          </a:prstGeom>
          <a:noFill/>
        </p:spPr>
        <p:txBody>
          <a:bodyPr wrap="square" rtlCol="0">
            <a:noAutofit/>
          </a:bodyPr>
          <a:p>
            <a:pPr marL="285750" indent="-285750">
              <a:buFont typeface="Arial" panose="020B0604020202020204" pitchFamily="34" charset="0"/>
              <a:buChar char="•"/>
            </a:pPr>
            <a:r>
              <a:rPr lang="zh-CN" altLang="en-US"/>
              <a:t>Symbolic Agents：</a:t>
            </a:r>
            <a:endParaRPr lang="zh-CN" altLang="en-US"/>
          </a:p>
          <a:p>
            <a:pPr marL="742950" lvl="1" indent="-285750">
              <a:buFont typeface="Arial" panose="020B0604020202020204" pitchFamily="34" charset="0"/>
              <a:buChar char="•"/>
            </a:pPr>
            <a:r>
              <a:rPr lang="zh-CN" altLang="en-US"/>
              <a:t>用逻辑规则和符号表示来封装知识、促进推理过程，有高度的</a:t>
            </a:r>
            <a:r>
              <a:rPr lang="zh-CN" altLang="en-US">
                <a:solidFill>
                  <a:srgbClr val="C00000"/>
                </a:solidFill>
              </a:rPr>
              <a:t>确定性</a:t>
            </a:r>
            <a:r>
              <a:rPr lang="zh-CN" altLang="en-US"/>
              <a:t>和</a:t>
            </a:r>
            <a:r>
              <a:rPr lang="zh-CN" altLang="en-US">
                <a:solidFill>
                  <a:srgbClr val="C00000"/>
                </a:solidFill>
              </a:rPr>
              <a:t>可解释性</a:t>
            </a:r>
            <a:r>
              <a:rPr lang="zh-CN" altLang="en-US"/>
              <a:t>。</a:t>
            </a:r>
            <a:endParaRPr lang="zh-CN" altLang="en-US"/>
          </a:p>
          <a:p>
            <a:pPr marL="742950" lvl="1" indent="-285750">
              <a:buFont typeface="Arial" panose="020B0604020202020204" pitchFamily="34" charset="0"/>
              <a:buChar char="•"/>
            </a:pPr>
            <a:r>
              <a:rPr lang="zh-CN" altLang="en-US"/>
              <a:t>缺点：难以处理不确定性和大规模现实世界问题，推理算法过于复杂</a:t>
            </a:r>
            <a:endParaRPr lang="zh-CN" altLang="en-US"/>
          </a:p>
          <a:p>
            <a:pPr marL="742950" lvl="1"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t>Reactive Agents</a:t>
            </a:r>
            <a:r>
              <a:rPr lang="zh-CN" altLang="en-US"/>
              <a:t>：</a:t>
            </a:r>
            <a:endParaRPr lang="zh-CN" altLang="en-US"/>
          </a:p>
          <a:p>
            <a:pPr marL="742950" lvl="1" indent="-285750">
              <a:buFont typeface="Arial" panose="020B0604020202020204" pitchFamily="34" charset="0"/>
              <a:buChar char="•"/>
            </a:pPr>
            <a:r>
              <a:rPr lang="zh-CN" altLang="en-US">
                <a:sym typeface="+mn-ea"/>
              </a:rPr>
              <a:t>关注</a:t>
            </a:r>
            <a:r>
              <a:rPr lang="en-US" altLang="zh-CN">
                <a:sym typeface="+mn-ea"/>
              </a:rPr>
              <a:t>agent</a:t>
            </a:r>
            <a:r>
              <a:rPr lang="zh-CN" altLang="en-US">
                <a:solidFill>
                  <a:srgbClr val="C00000"/>
                </a:solidFill>
                <a:sym typeface="+mn-ea"/>
              </a:rPr>
              <a:t>与环境的交互</a:t>
            </a:r>
            <a:r>
              <a:rPr lang="zh-CN" altLang="en-US">
                <a:sym typeface="+mn-ea"/>
              </a:rPr>
              <a:t>，强调</a:t>
            </a:r>
            <a:r>
              <a:rPr lang="zh-CN" altLang="en-US">
                <a:solidFill>
                  <a:srgbClr val="C00000"/>
                </a:solidFill>
                <a:sym typeface="+mn-ea"/>
              </a:rPr>
              <a:t>快速</a:t>
            </a:r>
            <a:r>
              <a:rPr lang="zh-CN" altLang="en-US">
                <a:sym typeface="+mn-ea"/>
              </a:rPr>
              <a:t>响应。优先考虑直接的</a:t>
            </a:r>
            <a:r>
              <a:rPr lang="zh-CN" altLang="en-US">
                <a:solidFill>
                  <a:srgbClr val="C00000"/>
                </a:solidFill>
                <a:sym typeface="+mn-ea"/>
              </a:rPr>
              <a:t>输入-输出映射</a:t>
            </a:r>
            <a:r>
              <a:rPr lang="zh-CN" altLang="en-US">
                <a:sym typeface="+mn-ea"/>
              </a:rPr>
              <a:t>。</a:t>
            </a:r>
            <a:endParaRPr lang="zh-CN" altLang="en-US">
              <a:sym typeface="+mn-ea"/>
            </a:endParaRPr>
          </a:p>
          <a:p>
            <a:pPr marL="742950" lvl="1" indent="-285750">
              <a:buFont typeface="Arial" panose="020B0604020202020204" pitchFamily="34" charset="0"/>
              <a:buChar char="•"/>
            </a:pPr>
            <a:r>
              <a:rPr lang="zh-CN" altLang="en-US">
                <a:sym typeface="+mn-ea"/>
              </a:rPr>
              <a:t>缺点：缺乏高级决策能力</a:t>
            </a:r>
            <a:endParaRPr lang="zh-CN" altLang="en-US">
              <a:sym typeface="+mn-ea"/>
            </a:endParaRPr>
          </a:p>
          <a:p>
            <a:pPr marL="742950" lvl="1"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RL-based Agents：</a:t>
            </a:r>
            <a:endParaRPr lang="zh-CN" altLang="en-US"/>
          </a:p>
          <a:p>
            <a:pPr marL="742950" lvl="1" indent="-285750">
              <a:buFont typeface="Arial" panose="020B0604020202020204" pitchFamily="34" charset="0"/>
              <a:buChar char="•"/>
            </a:pPr>
            <a:r>
              <a:rPr lang="zh-CN" altLang="en-US">
                <a:sym typeface="+mn-ea"/>
              </a:rPr>
              <a:t>无需人工干预，能够通过与环境的</a:t>
            </a:r>
            <a:r>
              <a:rPr lang="zh-CN" altLang="en-US">
                <a:solidFill>
                  <a:srgbClr val="C00000"/>
                </a:solidFill>
                <a:sym typeface="+mn-ea"/>
              </a:rPr>
              <a:t>交互</a:t>
            </a:r>
            <a:r>
              <a:rPr lang="zh-CN" altLang="en-US">
                <a:sym typeface="+mn-ea"/>
              </a:rPr>
              <a:t>来</a:t>
            </a:r>
            <a:r>
              <a:rPr lang="zh-CN" altLang="en-US">
                <a:solidFill>
                  <a:srgbClr val="C00000"/>
                </a:solidFill>
                <a:sym typeface="+mn-ea"/>
              </a:rPr>
              <a:t>学习</a:t>
            </a:r>
            <a:r>
              <a:rPr lang="zh-CN" altLang="en-US">
                <a:sym typeface="+mn-ea"/>
              </a:rPr>
              <a:t>，使他们能够在特定任务中获得</a:t>
            </a:r>
            <a:r>
              <a:rPr lang="zh-CN" altLang="en-US">
                <a:solidFill>
                  <a:srgbClr val="C00000"/>
                </a:solidFill>
                <a:sym typeface="+mn-ea"/>
              </a:rPr>
              <a:t>最大的累积回报</a:t>
            </a:r>
            <a:r>
              <a:rPr lang="zh-CN" altLang="en-US">
                <a:sym typeface="+mn-ea"/>
              </a:rPr>
              <a:t>。</a:t>
            </a:r>
            <a:endParaRPr lang="zh-CN" altLang="en-US"/>
          </a:p>
          <a:p>
            <a:pPr marL="742950" lvl="1" indent="-285750">
              <a:buFont typeface="Arial" panose="020B0604020202020204" pitchFamily="34" charset="0"/>
              <a:buChar char="•"/>
            </a:pPr>
            <a:r>
              <a:rPr lang="zh-CN" altLang="en-US">
                <a:sym typeface="+mn-ea"/>
              </a:rPr>
              <a:t>缺点：训练时间长、样本效率低、训练稳定性差、缺乏泛化能力</a:t>
            </a:r>
            <a:endParaRPr lang="zh-CN" altLang="en-US">
              <a:sym typeface="+mn-ea"/>
            </a:endParaRPr>
          </a:p>
          <a:p>
            <a:pPr marL="742950" lvl="1"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Agent with transfer learning and meta learning：</a:t>
            </a:r>
            <a:endParaRPr lang="zh-CN" altLang="en-US"/>
          </a:p>
          <a:p>
            <a:pPr marL="742950" lvl="1" indent="-285750">
              <a:buFont typeface="Arial" panose="020B0604020202020204" pitchFamily="34" charset="0"/>
              <a:buChar char="•"/>
            </a:pPr>
            <a:r>
              <a:rPr lang="zh-CN" altLang="en-US">
                <a:sym typeface="+mn-ea"/>
              </a:rPr>
              <a:t>引入了</a:t>
            </a:r>
            <a:r>
              <a:rPr lang="zh-CN" altLang="en-US">
                <a:solidFill>
                  <a:srgbClr val="C00000"/>
                </a:solidFill>
                <a:sym typeface="+mn-ea"/>
              </a:rPr>
              <a:t>迁移学习、元学习</a:t>
            </a:r>
            <a:r>
              <a:rPr lang="zh-CN" altLang="en-US">
                <a:sym typeface="+mn-ea"/>
              </a:rPr>
              <a:t>来加速</a:t>
            </a:r>
            <a:r>
              <a:rPr lang="en-US" altLang="zh-CN">
                <a:sym typeface="+mn-ea"/>
              </a:rPr>
              <a:t>agent</a:t>
            </a:r>
            <a:r>
              <a:rPr lang="zh-CN" altLang="en-US">
                <a:sym typeface="+mn-ea"/>
              </a:rPr>
              <a:t>在新任务上的学习。</a:t>
            </a:r>
            <a:endParaRPr lang="zh-CN" altLang="en-US"/>
          </a:p>
          <a:p>
            <a:pPr marL="742950" lvl="1" indent="-285750">
              <a:buFont typeface="Arial" panose="020B0604020202020204" pitchFamily="34" charset="0"/>
              <a:buChar char="•"/>
            </a:pPr>
            <a:r>
              <a:rPr lang="zh-CN" altLang="en-US">
                <a:sym typeface="+mn-ea"/>
              </a:rPr>
              <a:t>缺点：</a:t>
            </a:r>
            <a:r>
              <a:rPr lang="zh-CN" altLang="en-US">
                <a:sym typeface="+mn-ea"/>
              </a:rPr>
              <a:t>源任务和目标任务之间存在显著差异时效果不佳、预训练成本高</a:t>
            </a:r>
            <a:endParaRPr lang="zh-CN" altLang="en-US">
              <a:sym typeface="+mn-ea"/>
            </a:endParaRPr>
          </a:p>
          <a:p>
            <a:pPr marL="742950" lvl="1" indent="-285750">
              <a:buFont typeface="Arial" panose="020B0604020202020204" pitchFamily="34" charset="0"/>
              <a:buChar char="•"/>
            </a:pPr>
            <a:endParaRPr lang="zh-CN" altLang="en-US">
              <a:sym typeface="+mn-ea"/>
            </a:endParaRPr>
          </a:p>
          <a:p>
            <a:pPr marL="285750" indent="-285750">
              <a:buFont typeface="Arial" panose="020B0604020202020204" pitchFamily="34" charset="0"/>
              <a:buChar char="•"/>
            </a:pPr>
            <a:r>
              <a:rPr lang="zh-CN" altLang="en-US"/>
              <a:t>LLM-based Agent: </a:t>
            </a:r>
            <a:endParaRPr lang="zh-CN" altLang="en-US"/>
          </a:p>
          <a:p>
            <a:pPr marL="742950" lvl="1" indent="-285750">
              <a:buFont typeface="Arial" panose="020B0604020202020204" pitchFamily="34" charset="0"/>
              <a:buChar char="•"/>
            </a:pPr>
            <a:r>
              <a:rPr lang="zh-CN" altLang="en-US"/>
              <a:t>使用</a:t>
            </a:r>
            <a:r>
              <a:rPr lang="en-US" altLang="zh-CN">
                <a:solidFill>
                  <a:srgbClr val="C00000"/>
                </a:solidFill>
              </a:rPr>
              <a:t>LLMs</a:t>
            </a:r>
            <a:r>
              <a:rPr lang="zh-CN" altLang="en-US"/>
              <a:t>作为</a:t>
            </a:r>
            <a:r>
              <a:rPr lang="en-US" altLang="zh-CN"/>
              <a:t>agent</a:t>
            </a:r>
            <a:r>
              <a:rPr lang="zh-CN" altLang="en-US"/>
              <a:t>的大脑或</a:t>
            </a:r>
            <a:r>
              <a:rPr lang="zh-CN" altLang="en-US">
                <a:solidFill>
                  <a:srgbClr val="C00000"/>
                </a:solidFill>
              </a:rPr>
              <a:t>控制器</a:t>
            </a:r>
            <a:r>
              <a:rPr lang="zh-CN" altLang="en-US"/>
              <a:t>，使用</a:t>
            </a:r>
            <a:r>
              <a:rPr lang="zh-CN" altLang="en-US">
                <a:solidFill>
                  <a:srgbClr val="C00000"/>
                </a:solidFill>
              </a:rPr>
              <a:t>多模态感知</a:t>
            </a:r>
            <a:r>
              <a:rPr lang="zh-CN" altLang="en-US"/>
              <a:t>和</a:t>
            </a:r>
            <a:r>
              <a:rPr lang="zh-CN" altLang="en-US">
                <a:solidFill>
                  <a:srgbClr val="C00000"/>
                </a:solidFill>
              </a:rPr>
              <a:t>工具利用</a:t>
            </a:r>
            <a:r>
              <a:rPr lang="zh-CN" altLang="en-US"/>
              <a:t>等策略扩展</a:t>
            </a:r>
            <a:r>
              <a:rPr lang="en-US" altLang="zh-CN"/>
              <a:t>agent</a:t>
            </a:r>
            <a:r>
              <a:rPr lang="zh-CN" altLang="en-US"/>
              <a:t>的感知和行动空间。</a:t>
            </a:r>
            <a:endParaRPr lang="zh-CN"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3544570" y="0"/>
            <a:ext cx="4357370" cy="682117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3395980" y="97155"/>
            <a:ext cx="5156835" cy="676084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381530" y="1151115"/>
            <a:ext cx="9330291" cy="424815"/>
          </a:xfrm>
          <a:prstGeom prst="rect">
            <a:avLst/>
          </a:prstGeom>
          <a:noFill/>
        </p:spPr>
        <p:txBody>
          <a:bodyPr wrap="square" rtlCol="0">
            <a:spAutoFit/>
          </a:bodyPr>
          <a:lstStyle/>
          <a:p>
            <a:pPr>
              <a:lnSpc>
                <a:spcPts val="2600"/>
              </a:lnSpc>
            </a:pPr>
            <a:r>
              <a:rPr kumimoji="1" lang="en-US" altLang="zh-CN" sz="3440" dirty="0">
                <a:solidFill>
                  <a:srgbClr val="A51E36"/>
                </a:solidFill>
                <a:latin typeface="Times New Roman" panose="02020603050405020304" charset="0"/>
                <a:ea typeface="兰亭黑-简 中黑" charset="-122"/>
                <a:cs typeface="Times New Roman" panose="02020603050405020304" charset="0"/>
              </a:rPr>
              <a:t>Embodied Agent(</a:t>
            </a:r>
            <a:r>
              <a:rPr kumimoji="1" lang="zh-CN" altLang="en-US" sz="3440" dirty="0">
                <a:solidFill>
                  <a:srgbClr val="A51E36"/>
                </a:solidFill>
                <a:latin typeface="Times New Roman" panose="02020603050405020304" charset="0"/>
                <a:ea typeface="兰亭黑-简 中黑" charset="-122"/>
                <a:cs typeface="Times New Roman" panose="02020603050405020304" charset="0"/>
              </a:rPr>
              <a:t>具身智能</a:t>
            </a:r>
            <a:r>
              <a:rPr kumimoji="1" lang="en-US" altLang="zh-CN" sz="3440" dirty="0">
                <a:solidFill>
                  <a:srgbClr val="A51E36"/>
                </a:solidFill>
                <a:latin typeface="Times New Roman" panose="02020603050405020304" charset="0"/>
                <a:ea typeface="兰亭黑-简 中黑" charset="-122"/>
                <a:cs typeface="Times New Roman" panose="02020603050405020304" charset="0"/>
              </a:rPr>
              <a:t>)</a:t>
            </a:r>
            <a:endParaRPr kumimoji="1" lang="en-US" altLang="zh-CN" sz="3440" dirty="0">
              <a:solidFill>
                <a:srgbClr val="A51E36"/>
              </a:solidFill>
              <a:latin typeface="Times New Roman" panose="02020603050405020304" charset="0"/>
              <a:ea typeface="兰亭黑-简 中黑" charset="-122"/>
              <a:cs typeface="Times New Roman" panose="02020603050405020304" charset="0"/>
            </a:endParaRPr>
          </a:p>
        </p:txBody>
      </p:sp>
      <p:sp>
        <p:nvSpPr>
          <p:cNvPr id="6" name="文本框 5"/>
          <p:cNvSpPr txBox="1"/>
          <p:nvPr/>
        </p:nvSpPr>
        <p:spPr>
          <a:xfrm>
            <a:off x="9665483" y="679383"/>
            <a:ext cx="1167241" cy="219075"/>
          </a:xfrm>
          <a:prstGeom prst="rect">
            <a:avLst/>
          </a:prstGeom>
          <a:noFill/>
        </p:spPr>
        <p:txBody>
          <a:bodyPr wrap="square" rtlCol="0">
            <a:spAutoFit/>
          </a:bodyPr>
          <a:lstStyle/>
          <a:p>
            <a:pPr algn="r">
              <a:lnSpc>
                <a:spcPts val="1000"/>
              </a:lnSpc>
            </a:pPr>
            <a:r>
              <a:rPr kumimoji="1" lang="en-US" altLang="zh-CN" sz="1325" i="1" dirty="0" smtClean="0">
                <a:solidFill>
                  <a:srgbClr val="9E9FA0"/>
                </a:solidFill>
                <a:latin typeface="Geometria-Italic" panose="020B0503020204090204" charset="0"/>
                <a:ea typeface="+mj-ea"/>
                <a:cs typeface="Geometria-Italic" panose="020B0503020204090204" charset="0"/>
              </a:rPr>
              <a:t>04 / 22</a:t>
            </a:r>
            <a:endParaRPr kumimoji="1" lang="en-US" altLang="zh-CN" sz="1325" i="1" dirty="0" smtClean="0">
              <a:solidFill>
                <a:srgbClr val="9E9FA0"/>
              </a:solidFill>
              <a:latin typeface="Geometria-Italic" panose="020B0503020204090204" charset="0"/>
              <a:ea typeface="+mj-ea"/>
              <a:cs typeface="Geometria-Italic" panose="020B0503020204090204" charset="0"/>
            </a:endParaRPr>
          </a:p>
        </p:txBody>
      </p:sp>
      <p:sp>
        <p:nvSpPr>
          <p:cNvPr id="8" name="文本框 7"/>
          <p:cNvSpPr txBox="1"/>
          <p:nvPr/>
        </p:nvSpPr>
        <p:spPr>
          <a:xfrm>
            <a:off x="1450877" y="679383"/>
            <a:ext cx="2891358" cy="219075"/>
          </a:xfrm>
          <a:prstGeom prst="rect">
            <a:avLst/>
          </a:prstGeom>
          <a:noFill/>
        </p:spPr>
        <p:txBody>
          <a:bodyPr wrap="square" rtlCol="0">
            <a:spAutoFit/>
          </a:bodyPr>
          <a:lstStyle/>
          <a:p>
            <a:pPr>
              <a:lnSpc>
                <a:spcPts val="1000"/>
              </a:lnSpc>
            </a:pPr>
            <a:r>
              <a:rPr kumimoji="1" lang="en-US" altLang="zh-CN" sz="1325" i="1" dirty="0">
                <a:solidFill>
                  <a:srgbClr val="9E9FA0"/>
                </a:solidFill>
                <a:latin typeface="方正兰亭细黑_GBK" charset="-122"/>
                <a:ea typeface="方正兰亭细黑_GBK" charset="-122"/>
                <a:cs typeface="Gotham Bold" charset="0"/>
              </a:rPr>
              <a:t>AI Agent</a:t>
            </a:r>
            <a:r>
              <a:rPr kumimoji="1" lang="zh-CN" altLang="en-US" sz="1325" i="1" dirty="0">
                <a:solidFill>
                  <a:srgbClr val="9E9FA0"/>
                </a:solidFill>
                <a:latin typeface="方正兰亭细黑_GBK" charset="-122"/>
                <a:ea typeface="方正兰亭细黑_GBK" charset="-122"/>
                <a:cs typeface="Gotham Bold" charset="0"/>
              </a:rPr>
              <a:t>简介</a:t>
            </a:r>
            <a:endParaRPr kumimoji="1" lang="en-US" altLang="zh-CN" sz="1325" i="1" dirty="0" smtClean="0">
              <a:solidFill>
                <a:srgbClr val="9E9FA0"/>
              </a:solidFill>
              <a:latin typeface="方正兰亭细黑_GBK" charset="-122"/>
              <a:ea typeface="方正兰亭细黑_GBK" charset="-122"/>
              <a:cs typeface="Gotham Bold" charset="0"/>
            </a:endParaRPr>
          </a:p>
        </p:txBody>
      </p:sp>
      <p:sp>
        <p:nvSpPr>
          <p:cNvPr id="2" name="文本框 1"/>
          <p:cNvSpPr txBox="1"/>
          <p:nvPr/>
        </p:nvSpPr>
        <p:spPr>
          <a:xfrm>
            <a:off x="1381760" y="1762760"/>
            <a:ext cx="10540365" cy="1476375"/>
          </a:xfrm>
          <a:prstGeom prst="rect">
            <a:avLst/>
          </a:prstGeom>
          <a:noFill/>
        </p:spPr>
        <p:txBody>
          <a:bodyPr wrap="square" rtlCol="0">
            <a:spAutoFit/>
          </a:bodyPr>
          <a:p>
            <a:pPr marL="285750" indent="-285750">
              <a:buFont typeface="Arial" panose="020B0604020202020204" pitchFamily="34" charset="0"/>
              <a:buChar char="•"/>
            </a:pPr>
            <a:r>
              <a:rPr lang="zh-CN" altLang="en-US"/>
              <a:t>拥有</a:t>
            </a:r>
            <a:r>
              <a:rPr lang="zh-CN" altLang="en-US">
                <a:solidFill>
                  <a:srgbClr val="C00000"/>
                </a:solidFill>
              </a:rPr>
              <a:t>物理形态或身体</a:t>
            </a:r>
            <a:r>
              <a:rPr lang="zh-CN" altLang="en-US"/>
              <a:t>的</a:t>
            </a:r>
            <a:r>
              <a:rPr lang="en-US" altLang="zh-CN"/>
              <a:t>A</a:t>
            </a:r>
            <a:r>
              <a:rPr lang="zh-CN" altLang="en-US"/>
              <a:t>gent。这种</a:t>
            </a:r>
            <a:r>
              <a:rPr lang="en-US" altLang="zh-CN"/>
              <a:t>A</a:t>
            </a:r>
            <a:r>
              <a:rPr lang="zh-CN" altLang="en-US"/>
              <a:t>gent不仅能够感知环境，还能在物理世界中采取行动。</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例子：智能机器人、虚拟环境</a:t>
            </a:r>
            <a:r>
              <a:rPr lang="en-US" altLang="zh-CN"/>
              <a:t>(</a:t>
            </a:r>
            <a:r>
              <a:rPr lang="zh-CN" altLang="en-US"/>
              <a:t>如游戏</a:t>
            </a:r>
            <a:r>
              <a:rPr lang="en-US" altLang="zh-CN"/>
              <a:t>)</a:t>
            </a:r>
            <a:r>
              <a:rPr lang="zh-CN" altLang="en-US"/>
              <a:t>中的</a:t>
            </a:r>
            <a:r>
              <a:rPr lang="en-US" altLang="zh-CN"/>
              <a:t>Agent</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t>通向通用人工智能(AGI)</a:t>
            </a:r>
            <a:r>
              <a:rPr lang="zh-CN" altLang="en-US"/>
              <a:t>的一个潜在途径</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450975" y="3763645"/>
            <a:ext cx="4155440" cy="23241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7555865" y="2857500"/>
            <a:ext cx="3155950" cy="35433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433600" y="979030"/>
            <a:ext cx="9330291" cy="424815"/>
          </a:xfrm>
          <a:prstGeom prst="rect">
            <a:avLst/>
          </a:prstGeom>
          <a:noFill/>
        </p:spPr>
        <p:txBody>
          <a:bodyPr wrap="square" rtlCol="0">
            <a:spAutoFit/>
          </a:bodyPr>
          <a:lstStyle/>
          <a:p>
            <a:pPr>
              <a:lnSpc>
                <a:spcPts val="2600"/>
              </a:lnSpc>
            </a:pPr>
            <a:r>
              <a:rPr kumimoji="1" lang="en-US" altLang="zh-CN" sz="3440" dirty="0">
                <a:solidFill>
                  <a:srgbClr val="A51E36"/>
                </a:solidFill>
                <a:latin typeface="Times New Roman" panose="02020603050405020304" charset="0"/>
                <a:ea typeface="兰亭黑-简 中黑" charset="-122"/>
                <a:cs typeface="Times New Roman" panose="02020603050405020304" charset="0"/>
              </a:rPr>
              <a:t>Minecraft</a:t>
            </a:r>
            <a:endParaRPr kumimoji="1" lang="en-US" altLang="zh-CN" sz="3440" dirty="0">
              <a:solidFill>
                <a:srgbClr val="A51E36"/>
              </a:solidFill>
              <a:latin typeface="Times New Roman" panose="02020603050405020304" charset="0"/>
              <a:ea typeface="兰亭黑-简 中黑" charset="-122"/>
              <a:cs typeface="Times New Roman" panose="02020603050405020304" charset="0"/>
            </a:endParaRPr>
          </a:p>
        </p:txBody>
      </p:sp>
      <p:sp>
        <p:nvSpPr>
          <p:cNvPr id="6" name="文本框 5"/>
          <p:cNvSpPr txBox="1"/>
          <p:nvPr/>
        </p:nvSpPr>
        <p:spPr>
          <a:xfrm>
            <a:off x="9665483" y="679383"/>
            <a:ext cx="1167241" cy="219075"/>
          </a:xfrm>
          <a:prstGeom prst="rect">
            <a:avLst/>
          </a:prstGeom>
          <a:noFill/>
        </p:spPr>
        <p:txBody>
          <a:bodyPr wrap="square" rtlCol="0">
            <a:spAutoFit/>
          </a:bodyPr>
          <a:lstStyle/>
          <a:p>
            <a:pPr algn="r">
              <a:lnSpc>
                <a:spcPts val="1000"/>
              </a:lnSpc>
            </a:pPr>
            <a:r>
              <a:rPr kumimoji="1" lang="en-US" altLang="zh-CN" sz="1325" i="1" dirty="0" smtClean="0">
                <a:solidFill>
                  <a:srgbClr val="9E9FA0"/>
                </a:solidFill>
                <a:latin typeface="Geometria-Italic" panose="020B0503020204090204" charset="0"/>
                <a:ea typeface="+mj-ea"/>
                <a:cs typeface="Geometria-Italic" panose="020B0503020204090204" charset="0"/>
              </a:rPr>
              <a:t>05 / 22</a:t>
            </a:r>
            <a:endParaRPr kumimoji="1" lang="en-US" altLang="zh-CN" sz="1325" i="1" dirty="0" smtClean="0">
              <a:solidFill>
                <a:srgbClr val="9E9FA0"/>
              </a:solidFill>
              <a:latin typeface="Geometria-Italic" panose="020B0503020204090204" charset="0"/>
              <a:ea typeface="+mj-ea"/>
              <a:cs typeface="Geometria-Italic" panose="020B0503020204090204" charset="0"/>
            </a:endParaRPr>
          </a:p>
        </p:txBody>
      </p:sp>
      <p:sp>
        <p:nvSpPr>
          <p:cNvPr id="8" name="文本框 7"/>
          <p:cNvSpPr txBox="1"/>
          <p:nvPr/>
        </p:nvSpPr>
        <p:spPr>
          <a:xfrm>
            <a:off x="1450877" y="679383"/>
            <a:ext cx="2891358" cy="219075"/>
          </a:xfrm>
          <a:prstGeom prst="rect">
            <a:avLst/>
          </a:prstGeom>
          <a:noFill/>
        </p:spPr>
        <p:txBody>
          <a:bodyPr wrap="square" rtlCol="0">
            <a:spAutoFit/>
          </a:bodyPr>
          <a:lstStyle/>
          <a:p>
            <a:pPr>
              <a:lnSpc>
                <a:spcPts val="1000"/>
              </a:lnSpc>
            </a:pPr>
            <a:r>
              <a:rPr kumimoji="1" lang="en-US" altLang="zh-CN" sz="1325" i="1" dirty="0">
                <a:solidFill>
                  <a:srgbClr val="9E9FA0"/>
                </a:solidFill>
                <a:latin typeface="方正兰亭细黑_GBK" charset="-122"/>
                <a:ea typeface="方正兰亭细黑_GBK" charset="-122"/>
                <a:cs typeface="Gotham Bold" charset="0"/>
              </a:rPr>
              <a:t>AI Agent</a:t>
            </a:r>
            <a:r>
              <a:rPr kumimoji="1" lang="zh-CN" altLang="en-US" sz="1325" i="1" dirty="0">
                <a:solidFill>
                  <a:srgbClr val="9E9FA0"/>
                </a:solidFill>
                <a:latin typeface="方正兰亭细黑_GBK" charset="-122"/>
                <a:ea typeface="方正兰亭细黑_GBK" charset="-122"/>
                <a:cs typeface="Gotham Bold" charset="0"/>
              </a:rPr>
              <a:t>简介</a:t>
            </a:r>
            <a:endParaRPr kumimoji="1" lang="en-US" altLang="zh-CN" sz="1325" i="1" dirty="0" smtClean="0">
              <a:solidFill>
                <a:srgbClr val="9E9FA0"/>
              </a:solidFill>
              <a:latin typeface="方正兰亭细黑_GBK" charset="-122"/>
              <a:ea typeface="方正兰亭细黑_GBK" charset="-122"/>
              <a:cs typeface="Gotham Bold" charset="0"/>
            </a:endParaRPr>
          </a:p>
        </p:txBody>
      </p:sp>
      <p:sp>
        <p:nvSpPr>
          <p:cNvPr id="2" name="文本框 1"/>
          <p:cNvSpPr txBox="1"/>
          <p:nvPr/>
        </p:nvSpPr>
        <p:spPr>
          <a:xfrm>
            <a:off x="1240155" y="1484630"/>
            <a:ext cx="9947910" cy="2306955"/>
          </a:xfrm>
          <a:prstGeom prst="rect">
            <a:avLst/>
          </a:prstGeom>
          <a:noFill/>
        </p:spPr>
        <p:txBody>
          <a:bodyPr wrap="square" rtlCol="0">
            <a:spAutoFit/>
          </a:bodyPr>
          <a:p>
            <a:pPr marL="285750" indent="-285750">
              <a:buFont typeface="Arial" panose="020B0604020202020204" pitchFamily="34" charset="0"/>
              <a:buChar char="•"/>
            </a:pPr>
            <a:r>
              <a:rPr>
                <a:sym typeface="+mn-ea"/>
              </a:rPr>
              <a:t>Minecraft是一款极具代表性且被广泛探索的</a:t>
            </a:r>
            <a:r>
              <a:rPr>
                <a:solidFill>
                  <a:srgbClr val="C00000"/>
                </a:solidFill>
                <a:sym typeface="+mn-ea"/>
              </a:rPr>
              <a:t>模拟生存环境</a:t>
            </a:r>
            <a:r>
              <a:rPr>
                <a:sym typeface="+mn-ea"/>
              </a:rPr>
              <a:t>游戏，它已经成为开发和测试智能Agent综合能力的独特实验场所。</a:t>
            </a:r>
            <a:endParaRPr>
              <a:sym typeface="+mn-ea"/>
            </a:endParaRPr>
          </a:p>
          <a:p>
            <a:pPr marL="285750" indent="-285750">
              <a:buFont typeface="Arial" panose="020B0604020202020204" pitchFamily="34" charset="0"/>
              <a:buChar char="•"/>
            </a:pPr>
            <a:endParaRPr>
              <a:sym typeface="+mn-ea"/>
            </a:endParaRPr>
          </a:p>
          <a:p>
            <a:pPr marL="285750" indent="-285750">
              <a:buFont typeface="Arial" panose="020B0604020202020204" pitchFamily="34" charset="0"/>
              <a:buChar char="•"/>
            </a:pPr>
            <a:r>
              <a:rPr>
                <a:sym typeface="+mn-ea"/>
              </a:rPr>
              <a:t>玩家通常从学习基础技能开始，比如采集木材、制作工作台，然后</a:t>
            </a:r>
            <a:r>
              <a:rPr>
                <a:solidFill>
                  <a:srgbClr val="C00000"/>
                </a:solidFill>
                <a:sym typeface="+mn-ea"/>
              </a:rPr>
              <a:t>逐渐过渡到更复杂的任务</a:t>
            </a:r>
            <a:r>
              <a:rPr>
                <a:sym typeface="+mn-ea"/>
              </a:rPr>
              <a:t>，例如与怪物战斗和制作钻石工具。</a:t>
            </a:r>
            <a:endParaRPr>
              <a:sym typeface="+mn-ea"/>
            </a:endParaRPr>
          </a:p>
          <a:p>
            <a:pPr marL="285750" indent="-285750">
              <a:buFont typeface="Arial" panose="020B0604020202020204" pitchFamily="34" charset="0"/>
              <a:buChar char="•"/>
            </a:pPr>
            <a:endParaRPr>
              <a:sym typeface="+mn-ea"/>
            </a:endParaRPr>
          </a:p>
          <a:p>
            <a:pPr marL="285750" indent="-285750">
              <a:buFont typeface="Arial" panose="020B0604020202020204" pitchFamily="34" charset="0"/>
              <a:buChar char="•"/>
            </a:pPr>
            <a:r>
              <a:rPr>
                <a:sym typeface="+mn-ea"/>
              </a:rPr>
              <a:t>Minecraft在很大程度上</a:t>
            </a:r>
            <a:r>
              <a:rPr>
                <a:solidFill>
                  <a:srgbClr val="C00000"/>
                </a:solidFill>
                <a:sym typeface="+mn-ea"/>
              </a:rPr>
              <a:t>反映了真实世界</a:t>
            </a:r>
            <a:r>
              <a:rPr>
                <a:sym typeface="+mn-ea"/>
              </a:rPr>
              <a:t>，为研究者提供了一个理想的环境来探究</a:t>
            </a:r>
            <a:r>
              <a:rPr>
                <a:solidFill>
                  <a:srgbClr val="C00000"/>
                </a:solidFill>
                <a:sym typeface="+mn-ea"/>
              </a:rPr>
              <a:t>Agent在真实世界中生存的潜力</a:t>
            </a:r>
            <a:r>
              <a:rPr>
                <a:sym typeface="+mn-ea"/>
              </a:rPr>
              <a:t>。</a:t>
            </a:r>
            <a:endParaRPr>
              <a:sym typeface="+mn-ea"/>
            </a:endParaRPr>
          </a:p>
        </p:txBody>
      </p:sp>
      <p:pic>
        <p:nvPicPr>
          <p:cNvPr id="3" name="图片 2"/>
          <p:cNvPicPr>
            <a:picLocks noChangeAspect="1"/>
          </p:cNvPicPr>
          <p:nvPr>
            <p:custDataLst>
              <p:tags r:id="rId1"/>
            </p:custDataLst>
          </p:nvPr>
        </p:nvPicPr>
        <p:blipFill>
          <a:blip r:embed="rId2"/>
          <a:stretch>
            <a:fillRect/>
          </a:stretch>
        </p:blipFill>
        <p:spPr>
          <a:xfrm>
            <a:off x="6387465" y="3872230"/>
            <a:ext cx="5123815" cy="272542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1148080" y="3937000"/>
            <a:ext cx="4606925" cy="259588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21815" y="1100950"/>
            <a:ext cx="9330291" cy="424815"/>
          </a:xfrm>
          <a:prstGeom prst="rect">
            <a:avLst/>
          </a:prstGeom>
          <a:noFill/>
        </p:spPr>
        <p:txBody>
          <a:bodyPr wrap="square" rtlCol="0">
            <a:spAutoFit/>
          </a:bodyPr>
          <a:lstStyle/>
          <a:p>
            <a:pPr>
              <a:lnSpc>
                <a:spcPts val="2600"/>
              </a:lnSpc>
            </a:pPr>
            <a:r>
              <a:rPr kumimoji="1" lang="zh-CN" altLang="en-US" sz="3440" dirty="0">
                <a:solidFill>
                  <a:srgbClr val="A51E36"/>
                </a:solidFill>
                <a:latin typeface="Times New Roman" panose="02020603050405020304" charset="0"/>
                <a:ea typeface="兰亭黑-简 中黑" charset="-122"/>
                <a:cs typeface="Times New Roman" panose="02020603050405020304" charset="0"/>
              </a:rPr>
              <a:t>过去方法的不足</a:t>
            </a:r>
            <a:endParaRPr kumimoji="1" lang="zh-CN" altLang="en-US" sz="3440" dirty="0">
              <a:solidFill>
                <a:srgbClr val="A51E36"/>
              </a:solidFill>
              <a:latin typeface="Times New Roman" panose="02020603050405020304" charset="0"/>
              <a:ea typeface="兰亭黑-简 中黑" charset="-122"/>
              <a:cs typeface="Times New Roman" panose="02020603050405020304" charset="0"/>
            </a:endParaRPr>
          </a:p>
        </p:txBody>
      </p:sp>
      <p:sp>
        <p:nvSpPr>
          <p:cNvPr id="6" name="文本框 5"/>
          <p:cNvSpPr txBox="1"/>
          <p:nvPr/>
        </p:nvSpPr>
        <p:spPr>
          <a:xfrm>
            <a:off x="9665483" y="679383"/>
            <a:ext cx="1167241" cy="219075"/>
          </a:xfrm>
          <a:prstGeom prst="rect">
            <a:avLst/>
          </a:prstGeom>
          <a:noFill/>
        </p:spPr>
        <p:txBody>
          <a:bodyPr wrap="square" rtlCol="0">
            <a:spAutoFit/>
          </a:bodyPr>
          <a:lstStyle/>
          <a:p>
            <a:pPr algn="r">
              <a:lnSpc>
                <a:spcPts val="1000"/>
              </a:lnSpc>
            </a:pPr>
            <a:r>
              <a:rPr kumimoji="1" lang="en-US" altLang="zh-CN" sz="1325" i="1" dirty="0" smtClean="0">
                <a:solidFill>
                  <a:srgbClr val="9E9FA0"/>
                </a:solidFill>
                <a:latin typeface="Geometria-Italic" panose="020B0503020204090204" charset="0"/>
                <a:ea typeface="+mj-ea"/>
                <a:cs typeface="Geometria-Italic" panose="020B0503020204090204" charset="0"/>
              </a:rPr>
              <a:t>06 / 22</a:t>
            </a:r>
            <a:endParaRPr kumimoji="1" lang="en-US" altLang="zh-CN" sz="1325" i="1" dirty="0" smtClean="0">
              <a:solidFill>
                <a:srgbClr val="9E9FA0"/>
              </a:solidFill>
              <a:latin typeface="Geometria-Italic" panose="020B0503020204090204" charset="0"/>
              <a:ea typeface="+mj-ea"/>
              <a:cs typeface="Geometria-Italic" panose="020B0503020204090204" charset="0"/>
            </a:endParaRPr>
          </a:p>
        </p:txBody>
      </p:sp>
      <p:sp>
        <p:nvSpPr>
          <p:cNvPr id="8" name="文本框 7"/>
          <p:cNvSpPr txBox="1"/>
          <p:nvPr/>
        </p:nvSpPr>
        <p:spPr>
          <a:xfrm>
            <a:off x="1450877" y="679383"/>
            <a:ext cx="2891358" cy="219075"/>
          </a:xfrm>
          <a:prstGeom prst="rect">
            <a:avLst/>
          </a:prstGeom>
          <a:noFill/>
        </p:spPr>
        <p:txBody>
          <a:bodyPr wrap="square" rtlCol="0">
            <a:spAutoFit/>
          </a:bodyPr>
          <a:lstStyle/>
          <a:p>
            <a:pPr>
              <a:lnSpc>
                <a:spcPts val="1000"/>
              </a:lnSpc>
            </a:pPr>
            <a:r>
              <a:rPr kumimoji="1" lang="en-US" altLang="zh-CN" sz="1325" i="1" dirty="0">
                <a:solidFill>
                  <a:srgbClr val="9E9FA0"/>
                </a:solidFill>
                <a:latin typeface="方正兰亭细黑_GBK" charset="-122"/>
                <a:ea typeface="方正兰亭细黑_GBK" charset="-122"/>
                <a:cs typeface="Gotham Bold" charset="0"/>
              </a:rPr>
              <a:t>AI Agent</a:t>
            </a:r>
            <a:r>
              <a:rPr kumimoji="1" lang="zh-CN" altLang="en-US" sz="1325" i="1" dirty="0">
                <a:solidFill>
                  <a:srgbClr val="9E9FA0"/>
                </a:solidFill>
                <a:latin typeface="方正兰亭细黑_GBK" charset="-122"/>
                <a:ea typeface="方正兰亭细黑_GBK" charset="-122"/>
                <a:cs typeface="Gotham Bold" charset="0"/>
              </a:rPr>
              <a:t>简介</a:t>
            </a:r>
            <a:endParaRPr kumimoji="1" lang="en-US" altLang="zh-CN" sz="1325" i="1" dirty="0" smtClean="0">
              <a:solidFill>
                <a:srgbClr val="9E9FA0"/>
              </a:solidFill>
              <a:latin typeface="方正兰亭细黑_GBK" charset="-122"/>
              <a:ea typeface="方正兰亭细黑_GBK" charset="-122"/>
              <a:cs typeface="Gotham Bold" charset="0"/>
            </a:endParaRPr>
          </a:p>
        </p:txBody>
      </p:sp>
      <p:sp>
        <p:nvSpPr>
          <p:cNvPr id="3" name="文本框 2"/>
          <p:cNvSpPr txBox="1"/>
          <p:nvPr/>
        </p:nvSpPr>
        <p:spPr>
          <a:xfrm>
            <a:off x="1525270" y="1976755"/>
            <a:ext cx="9666605" cy="368300"/>
          </a:xfrm>
          <a:prstGeom prst="rect">
            <a:avLst/>
          </a:prstGeom>
          <a:noFill/>
        </p:spPr>
        <p:txBody>
          <a:bodyPr wrap="square" rtlCol="0">
            <a:spAutoFit/>
          </a:bodyPr>
          <a:p>
            <a:endParaRPr lang="zh-CN" altLang="en-US"/>
          </a:p>
        </p:txBody>
      </p:sp>
      <p:pic>
        <p:nvPicPr>
          <p:cNvPr id="2" name="图片 1"/>
          <p:cNvPicPr>
            <a:picLocks noChangeAspect="1"/>
          </p:cNvPicPr>
          <p:nvPr>
            <p:custDataLst>
              <p:tags r:id="rId1"/>
            </p:custDataLst>
          </p:nvPr>
        </p:nvPicPr>
        <p:blipFill>
          <a:blip r:embed="rId2"/>
          <a:stretch>
            <a:fillRect/>
          </a:stretch>
        </p:blipFill>
        <p:spPr>
          <a:xfrm>
            <a:off x="1122045" y="3153410"/>
            <a:ext cx="3596640" cy="2693035"/>
          </a:xfrm>
          <a:prstGeom prst="rect">
            <a:avLst/>
          </a:prstGeom>
        </p:spPr>
      </p:pic>
      <p:sp>
        <p:nvSpPr>
          <p:cNvPr id="4" name="文本框 3"/>
          <p:cNvSpPr txBox="1"/>
          <p:nvPr>
            <p:custDataLst>
              <p:tags r:id="rId3"/>
            </p:custDataLst>
          </p:nvPr>
        </p:nvSpPr>
        <p:spPr>
          <a:xfrm>
            <a:off x="804545" y="6032500"/>
            <a:ext cx="4758055" cy="756285"/>
          </a:xfrm>
          <a:prstGeom prst="rect">
            <a:avLst/>
          </a:prstGeom>
          <a:noFill/>
        </p:spPr>
        <p:txBody>
          <a:bodyPr wrap="square" rtlCol="0" anchor="t">
            <a:noAutofit/>
          </a:bodyPr>
          <a:p>
            <a:pPr>
              <a:lnSpc>
                <a:spcPct val="150000"/>
              </a:lnSpc>
              <a:spcAft>
                <a:spcPts val="0"/>
              </a:spcAft>
            </a:pPr>
            <a:r>
              <a:rPr lang="en-US" altLang="zh-CN" sz="1200" kern="100" dirty="0">
                <a:solidFill>
                  <a:schemeClr val="bg2">
                    <a:lumMod val="50000"/>
                  </a:schemeClr>
                </a:solidFill>
                <a:latin typeface="Times New Roman Regular" panose="02020603050405020304" charset="0"/>
                <a:ea typeface="微软雅黑" panose="020B0503020204020204" charset="-122"/>
                <a:cs typeface="Times New Roman Regular" panose="02020603050405020304" charset="0"/>
                <a:sym typeface="+mn-ea"/>
              </a:rPr>
              <a:t>2211_Learning to Solve Voxel Building Embodied Tasks from Pixels and Natural Language Instructions.</a:t>
            </a:r>
            <a:endParaRPr lang="en-US" altLang="zh-CN" sz="1200" kern="100" dirty="0">
              <a:solidFill>
                <a:schemeClr val="bg2">
                  <a:lumMod val="50000"/>
                </a:schemeClr>
              </a:solidFill>
              <a:latin typeface="Times New Roman Regular" panose="02020603050405020304" charset="0"/>
              <a:ea typeface="微软雅黑" panose="020B0503020204020204" charset="-122"/>
              <a:cs typeface="Times New Roman Regular" panose="02020603050405020304" charset="0"/>
              <a:sym typeface="+mn-ea"/>
            </a:endParaRPr>
          </a:p>
        </p:txBody>
      </p:sp>
      <p:pic>
        <p:nvPicPr>
          <p:cNvPr id="5" name="图片 4"/>
          <p:cNvPicPr>
            <a:picLocks noChangeAspect="1"/>
          </p:cNvPicPr>
          <p:nvPr>
            <p:custDataLst>
              <p:tags r:id="rId4"/>
            </p:custDataLst>
          </p:nvPr>
        </p:nvPicPr>
        <p:blipFill>
          <a:blip r:embed="rId5"/>
          <a:stretch>
            <a:fillRect/>
          </a:stretch>
        </p:blipFill>
        <p:spPr>
          <a:xfrm>
            <a:off x="6207760" y="2976245"/>
            <a:ext cx="4984115" cy="1356360"/>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6320790" y="4332605"/>
            <a:ext cx="5349875" cy="1699895"/>
          </a:xfrm>
          <a:prstGeom prst="rect">
            <a:avLst/>
          </a:prstGeom>
        </p:spPr>
      </p:pic>
      <p:sp>
        <p:nvSpPr>
          <p:cNvPr id="9" name="文本框 8"/>
          <p:cNvSpPr txBox="1"/>
          <p:nvPr>
            <p:custDataLst>
              <p:tags r:id="rId8"/>
            </p:custDataLst>
          </p:nvPr>
        </p:nvSpPr>
        <p:spPr>
          <a:xfrm>
            <a:off x="6320790" y="6032500"/>
            <a:ext cx="4758055" cy="756285"/>
          </a:xfrm>
          <a:prstGeom prst="rect">
            <a:avLst/>
          </a:prstGeom>
          <a:noFill/>
        </p:spPr>
        <p:txBody>
          <a:bodyPr wrap="square" rtlCol="0" anchor="t">
            <a:noAutofit/>
          </a:bodyPr>
          <a:p>
            <a:pPr>
              <a:lnSpc>
                <a:spcPct val="150000"/>
              </a:lnSpc>
              <a:spcAft>
                <a:spcPts val="0"/>
              </a:spcAft>
            </a:pPr>
            <a:r>
              <a:rPr lang="en-US" altLang="zh-CN" sz="1200" kern="100" dirty="0">
                <a:solidFill>
                  <a:schemeClr val="bg2">
                    <a:lumMod val="50000"/>
                  </a:schemeClr>
                </a:solidFill>
                <a:latin typeface="Times New Roman Regular" panose="02020603050405020304" charset="0"/>
                <a:ea typeface="微软雅黑" panose="020B0503020204020204" charset="-122"/>
                <a:cs typeface="Times New Roman Regular" panose="02020603050405020304" charset="0"/>
                <a:sym typeface="+mn-ea"/>
              </a:rPr>
              <a:t>2007_Intel Labs_Scaling Imitation Learning in Minecraft.</a:t>
            </a:r>
            <a:endParaRPr lang="en-US" altLang="zh-CN" sz="1200" kern="100" dirty="0">
              <a:solidFill>
                <a:schemeClr val="bg2">
                  <a:lumMod val="50000"/>
                </a:schemeClr>
              </a:solidFill>
              <a:latin typeface="Times New Roman Regular" panose="02020603050405020304" charset="0"/>
              <a:ea typeface="微软雅黑" panose="020B0503020204020204" charset="-122"/>
              <a:cs typeface="Times New Roman Regular" panose="02020603050405020304" charset="0"/>
              <a:sym typeface="+mn-ea"/>
            </a:endParaRPr>
          </a:p>
        </p:txBody>
      </p:sp>
      <p:sp>
        <p:nvSpPr>
          <p:cNvPr id="10" name="文本框 9"/>
          <p:cNvSpPr txBox="1"/>
          <p:nvPr/>
        </p:nvSpPr>
        <p:spPr>
          <a:xfrm>
            <a:off x="1122045" y="1623060"/>
            <a:ext cx="8676640" cy="1753235"/>
          </a:xfrm>
          <a:prstGeom prst="rect">
            <a:avLst/>
          </a:prstGeom>
          <a:noFill/>
        </p:spPr>
        <p:txBody>
          <a:bodyPr wrap="square" rtlCol="0">
            <a:spAutoFit/>
          </a:bodyPr>
          <a:p>
            <a:r>
              <a:rPr lang="zh-CN" altLang="en-US"/>
              <a:t>早期针对</a:t>
            </a:r>
            <a:r>
              <a:rPr lang="en-US" altLang="zh-CN"/>
              <a:t>Minecraft</a:t>
            </a:r>
            <a:r>
              <a:rPr lang="zh-CN" altLang="en-US"/>
              <a:t>环境的</a:t>
            </a:r>
            <a:r>
              <a:rPr lang="en-US" altLang="zh-CN"/>
              <a:t>Embodied Agent</a:t>
            </a:r>
            <a:r>
              <a:rPr lang="zh-CN" altLang="en-US"/>
              <a:t>的研究，主要集中在</a:t>
            </a:r>
            <a:r>
              <a:rPr lang="zh-CN" altLang="en-US">
                <a:solidFill>
                  <a:srgbClr val="C00000"/>
                </a:solidFill>
              </a:rPr>
              <a:t>强化学习</a:t>
            </a:r>
            <a:r>
              <a:rPr lang="zh-CN" altLang="en-US"/>
              <a:t>与</a:t>
            </a:r>
            <a:r>
              <a:rPr lang="zh-CN" altLang="en-US">
                <a:solidFill>
                  <a:srgbClr val="C00000"/>
                </a:solidFill>
              </a:rPr>
              <a:t>模仿学习</a:t>
            </a:r>
            <a:endParaRPr lang="zh-CN" altLang="en-US"/>
          </a:p>
          <a:p>
            <a:pPr indent="0">
              <a:buFont typeface="Arial" panose="020B0604020202020204" pitchFamily="34" charset="0"/>
              <a:buNone/>
            </a:pPr>
            <a:r>
              <a:rPr lang="zh-CN" altLang="en-US"/>
              <a:t>缺点：</a:t>
            </a:r>
            <a:endParaRPr lang="zh-CN" altLang="en-US"/>
          </a:p>
          <a:p>
            <a:pPr marL="285750" indent="-285750">
              <a:buFont typeface="Arial" panose="020B0604020202020204" pitchFamily="34" charset="0"/>
              <a:buChar char="•"/>
            </a:pPr>
            <a:r>
              <a:rPr lang="zh-CN" altLang="en-US"/>
              <a:t>只能学会特定的</a:t>
            </a:r>
            <a:r>
              <a:rPr lang="zh-CN" altLang="en-US">
                <a:solidFill>
                  <a:srgbClr val="C00000"/>
                </a:solidFill>
              </a:rPr>
              <a:t>低级</a:t>
            </a:r>
            <a:r>
              <a:rPr lang="zh-CN" altLang="en-US"/>
              <a:t>任务</a:t>
            </a:r>
            <a:endParaRPr lang="zh-CN" altLang="en-US"/>
          </a:p>
          <a:p>
            <a:pPr marL="285750" indent="-285750">
              <a:buFont typeface="Arial" panose="020B0604020202020204" pitchFamily="34" charset="0"/>
              <a:buChar char="•"/>
            </a:pPr>
            <a:r>
              <a:rPr lang="zh-CN" altLang="en-US"/>
              <a:t>不具备</a:t>
            </a:r>
            <a:r>
              <a:rPr lang="zh-CN" altLang="en-US">
                <a:solidFill>
                  <a:srgbClr val="C00000"/>
                </a:solidFill>
              </a:rPr>
              <a:t>泛化迁移</a:t>
            </a:r>
            <a:r>
              <a:rPr lang="zh-CN" altLang="en-US"/>
              <a:t>能力</a:t>
            </a:r>
            <a:endParaRPr lang="zh-CN" altLang="en-US"/>
          </a:p>
          <a:p>
            <a:pPr marL="285750" indent="-285750">
              <a:buFont typeface="Arial" panose="020B0604020202020204" pitchFamily="34" charset="0"/>
              <a:buChar char="•"/>
            </a:pPr>
            <a:r>
              <a:rPr lang="zh-CN" altLang="en-US"/>
              <a:t>训练非常</a:t>
            </a:r>
            <a:r>
              <a:rPr lang="zh-CN" altLang="en-US">
                <a:solidFill>
                  <a:srgbClr val="C00000"/>
                </a:solidFill>
              </a:rPr>
              <a:t>不稳定</a:t>
            </a:r>
            <a:r>
              <a:rPr lang="zh-CN" altLang="en-US"/>
              <a:t>，难以收敛</a:t>
            </a:r>
            <a:endParaRPr lang="zh-CN" altLang="en-US"/>
          </a:p>
          <a:p>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450745" y="1026020"/>
            <a:ext cx="9330291" cy="424815"/>
          </a:xfrm>
          <a:prstGeom prst="rect">
            <a:avLst/>
          </a:prstGeom>
          <a:noFill/>
        </p:spPr>
        <p:txBody>
          <a:bodyPr wrap="square" rtlCol="0">
            <a:spAutoFit/>
          </a:bodyPr>
          <a:lstStyle/>
          <a:p>
            <a:pPr>
              <a:lnSpc>
                <a:spcPts val="2600"/>
              </a:lnSpc>
            </a:pPr>
            <a:r>
              <a:rPr kumimoji="1" lang="en-US" altLang="zh-CN" sz="3440" dirty="0">
                <a:solidFill>
                  <a:srgbClr val="A51E36"/>
                </a:solidFill>
                <a:latin typeface="Times New Roman" panose="02020603050405020304" charset="0"/>
                <a:ea typeface="兰亭黑-简 中黑" charset="-122"/>
                <a:cs typeface="Times New Roman" panose="02020603050405020304" charset="0"/>
              </a:rPr>
              <a:t>Voyager</a:t>
            </a:r>
            <a:endParaRPr kumimoji="1" lang="en-US" altLang="zh-CN" sz="3440" dirty="0">
              <a:solidFill>
                <a:srgbClr val="A51E36"/>
              </a:solidFill>
              <a:latin typeface="Times New Roman" panose="02020603050405020304" charset="0"/>
              <a:ea typeface="兰亭黑-简 中黑" charset="-122"/>
              <a:cs typeface="Times New Roman" panose="02020603050405020304" charset="0"/>
            </a:endParaRPr>
          </a:p>
        </p:txBody>
      </p:sp>
      <p:sp>
        <p:nvSpPr>
          <p:cNvPr id="6" name="文本框 5"/>
          <p:cNvSpPr txBox="1"/>
          <p:nvPr/>
        </p:nvSpPr>
        <p:spPr>
          <a:xfrm>
            <a:off x="9665483" y="679383"/>
            <a:ext cx="1167241" cy="219075"/>
          </a:xfrm>
          <a:prstGeom prst="rect">
            <a:avLst/>
          </a:prstGeom>
          <a:noFill/>
        </p:spPr>
        <p:txBody>
          <a:bodyPr wrap="square" rtlCol="0">
            <a:spAutoFit/>
          </a:bodyPr>
          <a:lstStyle/>
          <a:p>
            <a:pPr algn="r">
              <a:lnSpc>
                <a:spcPts val="1000"/>
              </a:lnSpc>
            </a:pPr>
            <a:r>
              <a:rPr kumimoji="1" lang="en-US" altLang="zh-CN" sz="1325" i="1" dirty="0" smtClean="0">
                <a:solidFill>
                  <a:srgbClr val="9E9FA0"/>
                </a:solidFill>
                <a:latin typeface="Geometria-Italic" panose="020B0503020204090204" charset="0"/>
                <a:ea typeface="+mj-ea"/>
                <a:cs typeface="Geometria-Italic" panose="020B0503020204090204" charset="0"/>
              </a:rPr>
              <a:t>07 / 22</a:t>
            </a:r>
            <a:endParaRPr kumimoji="1" lang="en-US" altLang="zh-CN" sz="1325" i="1" dirty="0" smtClean="0">
              <a:solidFill>
                <a:srgbClr val="9E9FA0"/>
              </a:solidFill>
              <a:latin typeface="Geometria-Italic" panose="020B0503020204090204" charset="0"/>
              <a:ea typeface="+mj-ea"/>
              <a:cs typeface="Geometria-Italic" panose="020B0503020204090204" charset="0"/>
            </a:endParaRPr>
          </a:p>
        </p:txBody>
      </p:sp>
      <p:sp>
        <p:nvSpPr>
          <p:cNvPr id="8" name="文本框 7"/>
          <p:cNvSpPr txBox="1"/>
          <p:nvPr/>
        </p:nvSpPr>
        <p:spPr>
          <a:xfrm>
            <a:off x="1450877" y="679383"/>
            <a:ext cx="2891358" cy="219075"/>
          </a:xfrm>
          <a:prstGeom prst="rect">
            <a:avLst/>
          </a:prstGeom>
          <a:noFill/>
        </p:spPr>
        <p:txBody>
          <a:bodyPr wrap="square" rtlCol="0">
            <a:spAutoFit/>
          </a:bodyPr>
          <a:lstStyle/>
          <a:p>
            <a:pPr>
              <a:lnSpc>
                <a:spcPts val="1000"/>
              </a:lnSpc>
            </a:pPr>
            <a:r>
              <a:rPr kumimoji="1" lang="en-US" sz="1325" i="1" dirty="0">
                <a:solidFill>
                  <a:srgbClr val="9E9FA0"/>
                </a:solidFill>
                <a:latin typeface="方正兰亭细黑_GBK" charset="-122"/>
                <a:ea typeface="方正兰亭细黑_GBK" charset="-122"/>
                <a:cs typeface="Gotham Bold" charset="0"/>
              </a:rPr>
              <a:t>Voyager</a:t>
            </a:r>
            <a:endParaRPr kumimoji="1" lang="en-US" sz="1325" i="1" dirty="0" smtClean="0">
              <a:solidFill>
                <a:srgbClr val="9E9FA0"/>
              </a:solidFill>
              <a:latin typeface="方正兰亭细黑_GBK" charset="-122"/>
              <a:ea typeface="方正兰亭细黑_GBK" charset="-122"/>
              <a:cs typeface="Gotham Bold" charset="0"/>
            </a:endParaRPr>
          </a:p>
        </p:txBody>
      </p:sp>
      <p:pic>
        <p:nvPicPr>
          <p:cNvPr id="2" name="图片 1"/>
          <p:cNvPicPr>
            <a:picLocks noChangeAspect="1"/>
          </p:cNvPicPr>
          <p:nvPr>
            <p:custDataLst>
              <p:tags r:id="rId1"/>
            </p:custDataLst>
          </p:nvPr>
        </p:nvPicPr>
        <p:blipFill>
          <a:blip r:embed="rId2"/>
          <a:stretch>
            <a:fillRect/>
          </a:stretch>
        </p:blipFill>
        <p:spPr>
          <a:xfrm>
            <a:off x="1098550" y="2082800"/>
            <a:ext cx="9994900" cy="4470400"/>
          </a:xfrm>
          <a:prstGeom prst="rect">
            <a:avLst/>
          </a:prstGeom>
        </p:spPr>
      </p:pic>
      <p:sp>
        <p:nvSpPr>
          <p:cNvPr id="4" name="文本框 3"/>
          <p:cNvSpPr txBox="1"/>
          <p:nvPr>
            <p:custDataLst>
              <p:tags r:id="rId3"/>
            </p:custDataLst>
          </p:nvPr>
        </p:nvSpPr>
        <p:spPr>
          <a:xfrm>
            <a:off x="804545" y="6386195"/>
            <a:ext cx="4758055" cy="389255"/>
          </a:xfrm>
          <a:prstGeom prst="rect">
            <a:avLst/>
          </a:prstGeom>
          <a:noFill/>
        </p:spPr>
        <p:txBody>
          <a:bodyPr wrap="square" rtlCol="0" anchor="t">
            <a:noAutofit/>
          </a:bodyPr>
          <a:p>
            <a:pPr>
              <a:lnSpc>
                <a:spcPct val="150000"/>
              </a:lnSpc>
              <a:spcAft>
                <a:spcPts val="0"/>
              </a:spcAft>
            </a:pPr>
            <a:r>
              <a:rPr lang="en-US" altLang="zh-CN" sz="1200" kern="100" dirty="0">
                <a:solidFill>
                  <a:schemeClr val="bg2">
                    <a:lumMod val="50000"/>
                  </a:schemeClr>
                </a:solidFill>
                <a:latin typeface="Times New Roman Regular" panose="02020603050405020304" charset="0"/>
                <a:ea typeface="微软雅黑" panose="020B0503020204020204" charset="-122"/>
                <a:cs typeface="Times New Roman Regular" panose="02020603050405020304" charset="0"/>
                <a:sym typeface="+mn-ea"/>
              </a:rPr>
              <a:t>https://voyager.minedojo.org/</a:t>
            </a:r>
            <a:endParaRPr lang="en-US" altLang="zh-CN" sz="1200" kern="100" dirty="0">
              <a:solidFill>
                <a:schemeClr val="bg2">
                  <a:lumMod val="50000"/>
                </a:schemeClr>
              </a:solidFill>
              <a:latin typeface="Times New Roman Regular" panose="02020603050405020304" charset="0"/>
              <a:ea typeface="微软雅黑" panose="020B0503020204020204" charset="-122"/>
              <a:cs typeface="Times New Roman Regular" panose="02020603050405020304" charset="0"/>
              <a:sym typeface="+mn-ea"/>
            </a:endParaRPr>
          </a:p>
        </p:txBody>
      </p:sp>
      <p:sp>
        <p:nvSpPr>
          <p:cNvPr id="3" name="文本框 2"/>
          <p:cNvSpPr txBox="1"/>
          <p:nvPr/>
        </p:nvSpPr>
        <p:spPr>
          <a:xfrm>
            <a:off x="1447800" y="1663700"/>
            <a:ext cx="8615680" cy="368300"/>
          </a:xfrm>
          <a:prstGeom prst="rect">
            <a:avLst/>
          </a:prstGeom>
          <a:noFill/>
        </p:spPr>
        <p:txBody>
          <a:bodyPr wrap="square" rtlCol="0">
            <a:spAutoFit/>
          </a:bodyPr>
          <a:p>
            <a:r>
              <a:rPr lang="zh-CN" altLang="en-US">
                <a:solidFill>
                  <a:srgbClr val="C00000"/>
                </a:solidFill>
              </a:rPr>
              <a:t>第一个</a:t>
            </a:r>
            <a:r>
              <a:rPr lang="zh-CN" altLang="en-US"/>
              <a:t>由大型语言模型（LLM）驱动的在Minecraft中进行</a:t>
            </a:r>
            <a:r>
              <a:rPr lang="zh-CN" altLang="en-US">
                <a:solidFill>
                  <a:srgbClr val="C00000"/>
                </a:solidFill>
              </a:rPr>
              <a:t>终身学习</a:t>
            </a:r>
            <a:r>
              <a:rPr lang="zh-CN" altLang="en-US"/>
              <a:t>的</a:t>
            </a:r>
            <a:r>
              <a:rPr lang="zh-CN" altLang="en-US">
                <a:solidFill>
                  <a:srgbClr val="C00000"/>
                </a:solidFill>
              </a:rPr>
              <a:t>具身智能体</a:t>
            </a:r>
            <a:r>
              <a:rPr lang="zh-CN" altLang="en-US"/>
              <a:t>。</a:t>
            </a:r>
            <a:endParaRPr lang="en-US" altLang="zh-C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849400" y="1101585"/>
            <a:ext cx="9330291" cy="424815"/>
          </a:xfrm>
          <a:prstGeom prst="rect">
            <a:avLst/>
          </a:prstGeom>
          <a:noFill/>
        </p:spPr>
        <p:txBody>
          <a:bodyPr wrap="square" rtlCol="0">
            <a:spAutoFit/>
          </a:bodyPr>
          <a:lstStyle/>
          <a:p>
            <a:pPr>
              <a:lnSpc>
                <a:spcPts val="2600"/>
              </a:lnSpc>
            </a:pPr>
            <a:r>
              <a:rPr kumimoji="1" lang="zh-CN" altLang="en-US" sz="3440" dirty="0">
                <a:solidFill>
                  <a:srgbClr val="A51E36"/>
                </a:solidFill>
                <a:latin typeface="Times New Roman" panose="02020603050405020304" charset="0"/>
                <a:ea typeface="兰亭黑-简 中黑" charset="-122"/>
                <a:cs typeface="Times New Roman" panose="02020603050405020304" charset="0"/>
              </a:rPr>
              <a:t>自动化课程</a:t>
            </a:r>
            <a:r>
              <a:rPr kumimoji="1" lang="en-US" altLang="zh-CN" sz="3440" dirty="0">
                <a:solidFill>
                  <a:srgbClr val="A51E36"/>
                </a:solidFill>
                <a:latin typeface="Times New Roman" panose="02020603050405020304" charset="0"/>
                <a:ea typeface="兰亭黑-简 中黑" charset="-122"/>
                <a:cs typeface="Times New Roman" panose="02020603050405020304" charset="0"/>
              </a:rPr>
              <a:t>(Automatic Curriculum)</a:t>
            </a:r>
            <a:r>
              <a:rPr kumimoji="1" lang="zh-CN" altLang="en-US" sz="3440" dirty="0">
                <a:solidFill>
                  <a:srgbClr val="A51E36"/>
                </a:solidFill>
                <a:latin typeface="Times New Roman" panose="02020603050405020304" charset="0"/>
                <a:ea typeface="兰亭黑-简 中黑" charset="-122"/>
                <a:cs typeface="Times New Roman" panose="02020603050405020304" charset="0"/>
              </a:rPr>
              <a:t>：</a:t>
            </a:r>
            <a:r>
              <a:rPr kumimoji="1" lang="en-US" altLang="zh-CN" sz="3440" dirty="0">
                <a:solidFill>
                  <a:srgbClr val="A51E36"/>
                </a:solidFill>
                <a:latin typeface="Times New Roman" panose="02020603050405020304" charset="0"/>
                <a:ea typeface="兰亭黑-简 中黑" charset="-122"/>
                <a:cs typeface="Times New Roman" panose="02020603050405020304" charset="0"/>
              </a:rPr>
              <a:t>Prompt</a:t>
            </a:r>
            <a:endParaRPr kumimoji="1" lang="en-US" altLang="zh-CN" sz="3440" dirty="0">
              <a:solidFill>
                <a:srgbClr val="A51E36"/>
              </a:solidFill>
              <a:latin typeface="Times New Roman" panose="02020603050405020304" charset="0"/>
              <a:ea typeface="兰亭黑-简 中黑" charset="-122"/>
              <a:cs typeface="Times New Roman" panose="02020603050405020304" charset="0"/>
            </a:endParaRPr>
          </a:p>
        </p:txBody>
      </p:sp>
      <p:sp>
        <p:nvSpPr>
          <p:cNvPr id="6" name="文本框 5"/>
          <p:cNvSpPr txBox="1"/>
          <p:nvPr/>
        </p:nvSpPr>
        <p:spPr>
          <a:xfrm>
            <a:off x="9665483" y="679383"/>
            <a:ext cx="1167241" cy="219075"/>
          </a:xfrm>
          <a:prstGeom prst="rect">
            <a:avLst/>
          </a:prstGeom>
          <a:noFill/>
        </p:spPr>
        <p:txBody>
          <a:bodyPr wrap="square" rtlCol="0">
            <a:spAutoFit/>
          </a:bodyPr>
          <a:lstStyle/>
          <a:p>
            <a:pPr algn="r">
              <a:lnSpc>
                <a:spcPts val="1000"/>
              </a:lnSpc>
            </a:pPr>
            <a:r>
              <a:rPr kumimoji="1" lang="en-US" altLang="zh-CN" sz="1325" i="1" dirty="0" smtClean="0">
                <a:solidFill>
                  <a:srgbClr val="9E9FA0"/>
                </a:solidFill>
                <a:latin typeface="Geometria-Italic" panose="020B0503020204090204" charset="0"/>
                <a:ea typeface="+mj-ea"/>
                <a:cs typeface="Geometria-Italic" panose="020B0503020204090204" charset="0"/>
              </a:rPr>
              <a:t>08 / 22</a:t>
            </a:r>
            <a:endParaRPr kumimoji="1" lang="en-US" altLang="zh-CN" sz="1325" i="1" dirty="0" smtClean="0">
              <a:solidFill>
                <a:srgbClr val="9E9FA0"/>
              </a:solidFill>
              <a:latin typeface="Geometria-Italic" panose="020B0503020204090204" charset="0"/>
              <a:ea typeface="+mj-ea"/>
              <a:cs typeface="Geometria-Italic" panose="020B0503020204090204" charset="0"/>
            </a:endParaRPr>
          </a:p>
        </p:txBody>
      </p:sp>
      <p:sp>
        <p:nvSpPr>
          <p:cNvPr id="8" name="文本框 7"/>
          <p:cNvSpPr txBox="1"/>
          <p:nvPr/>
        </p:nvSpPr>
        <p:spPr>
          <a:xfrm>
            <a:off x="1450877" y="679383"/>
            <a:ext cx="2891358" cy="219075"/>
          </a:xfrm>
          <a:prstGeom prst="rect">
            <a:avLst/>
          </a:prstGeom>
          <a:noFill/>
        </p:spPr>
        <p:txBody>
          <a:bodyPr wrap="square" rtlCol="0">
            <a:spAutoFit/>
          </a:bodyPr>
          <a:lstStyle/>
          <a:p>
            <a:pPr>
              <a:lnSpc>
                <a:spcPts val="1000"/>
              </a:lnSpc>
            </a:pPr>
            <a:r>
              <a:rPr kumimoji="1" lang="zh-CN" sz="1325" i="1" dirty="0">
                <a:solidFill>
                  <a:srgbClr val="9E9FA0"/>
                </a:solidFill>
                <a:latin typeface="方正兰亭细黑_GBK" charset="-122"/>
                <a:ea typeface="方正兰亭细黑_GBK" charset="-122"/>
                <a:cs typeface="Gotham Bold" charset="0"/>
              </a:rPr>
              <a:t>方法</a:t>
            </a:r>
            <a:endParaRPr kumimoji="1" lang="zh-CN" sz="1325" i="1" dirty="0" smtClean="0">
              <a:solidFill>
                <a:srgbClr val="9E9FA0"/>
              </a:solidFill>
              <a:latin typeface="方正兰亭细黑_GBK" charset="-122"/>
              <a:ea typeface="方正兰亭细黑_GBK" charset="-122"/>
              <a:cs typeface="Gotham Bold" charset="0"/>
            </a:endParaRPr>
          </a:p>
        </p:txBody>
      </p:sp>
      <p:sp>
        <p:nvSpPr>
          <p:cNvPr id="2" name="文本框 1"/>
          <p:cNvSpPr txBox="1"/>
          <p:nvPr/>
        </p:nvSpPr>
        <p:spPr>
          <a:xfrm>
            <a:off x="551180" y="1865630"/>
            <a:ext cx="4180840" cy="3985895"/>
          </a:xfrm>
          <a:prstGeom prst="rect">
            <a:avLst/>
          </a:prstGeom>
          <a:noFill/>
        </p:spPr>
        <p:txBody>
          <a:bodyPr wrap="square" rtlCol="0">
            <a:noAutofit/>
          </a:bodyPr>
          <a:p>
            <a:pPr marL="285750" indent="-285750">
              <a:buFont typeface="Arial" panose="020B0604020202020204" pitchFamily="34" charset="0"/>
              <a:buChar char="•"/>
            </a:pPr>
            <a:r>
              <a:rPr lang="zh-CN" altLang="en-US"/>
              <a:t>一些约束和鼓励：鼓励探索</a:t>
            </a:r>
            <a:r>
              <a:rPr lang="zh-CN" altLang="en-US">
                <a:solidFill>
                  <a:srgbClr val="C00000"/>
                </a:solidFill>
              </a:rPr>
              <a:t>更多样</a:t>
            </a:r>
            <a:r>
              <a:rPr lang="zh-CN" altLang="en-US"/>
              <a:t>的事物；限制下一个</a:t>
            </a:r>
            <a:r>
              <a:rPr lang="zh-CN" altLang="en-US">
                <a:solidFill>
                  <a:srgbClr val="C00000"/>
                </a:solidFill>
              </a:rPr>
              <a:t>任务不要太难</a:t>
            </a:r>
            <a:r>
              <a:rPr lang="en-US" altLang="zh-CN"/>
              <a:t> </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en-US" altLang="zh-CN"/>
              <a:t>Agent</a:t>
            </a:r>
            <a:r>
              <a:rPr lang="zh-CN" altLang="en-US"/>
              <a:t>的当前状态：库存、装备、附近方块和实体、生态群系、时间、健康和饥饿值、位置</a:t>
            </a:r>
            <a:r>
              <a:rPr lang="en-US" altLang="zh-CN"/>
              <a:t>...</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先前完成和失败的任务</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额外的上下文：</a:t>
            </a:r>
            <a:r>
              <a:rPr lang="en-US" altLang="zh-CN"/>
              <a:t>GPT</a:t>
            </a:r>
            <a:r>
              <a:rPr lang="zh-CN" altLang="en-US"/>
              <a:t>基于</a:t>
            </a:r>
            <a:r>
              <a:rPr lang="en-US" altLang="zh-CN"/>
              <a:t>agent</a:t>
            </a:r>
            <a:r>
              <a:rPr lang="zh-CN" altLang="en-US"/>
              <a:t>的当前状态和探索进度向自己提问，并从知识库查到答案</a:t>
            </a:r>
            <a:endParaRPr lang="zh-CN" altLang="en-US"/>
          </a:p>
          <a:p>
            <a:pPr marL="285750" indent="-285750">
              <a:buFont typeface="Arial" panose="020B0604020202020204" pitchFamily="34" charset="0"/>
              <a:buChar char="•"/>
            </a:pPr>
            <a:endParaRPr lang="zh-CN" altLang="en-US"/>
          </a:p>
        </p:txBody>
      </p:sp>
      <p:pic>
        <p:nvPicPr>
          <p:cNvPr id="9" name="图片 8"/>
          <p:cNvPicPr>
            <a:picLocks noChangeAspect="1"/>
          </p:cNvPicPr>
          <p:nvPr>
            <p:custDataLst>
              <p:tags r:id="rId1"/>
            </p:custDataLst>
          </p:nvPr>
        </p:nvPicPr>
        <p:blipFill>
          <a:blip r:embed="rId2"/>
          <a:stretch>
            <a:fillRect/>
          </a:stretch>
        </p:blipFill>
        <p:spPr>
          <a:xfrm>
            <a:off x="4959985" y="1865630"/>
            <a:ext cx="7136765" cy="2958465"/>
          </a:xfrm>
          <a:prstGeom prst="rect">
            <a:avLst/>
          </a:prstGeom>
        </p:spPr>
      </p:pic>
      <p:sp>
        <p:nvSpPr>
          <p:cNvPr id="3" name="文本框 2"/>
          <p:cNvSpPr txBox="1"/>
          <p:nvPr/>
        </p:nvSpPr>
        <p:spPr>
          <a:xfrm>
            <a:off x="4229100" y="5791200"/>
            <a:ext cx="6303645" cy="460375"/>
          </a:xfrm>
          <a:prstGeom prst="rect">
            <a:avLst/>
          </a:prstGeom>
          <a:noFill/>
        </p:spPr>
        <p:txBody>
          <a:bodyPr wrap="square" rtlCol="0">
            <a:spAutoFit/>
          </a:bodyPr>
          <a:p>
            <a:r>
              <a:rPr lang="zh-CN" altLang="en-US" sz="2400"/>
              <a:t>课程</a:t>
            </a:r>
            <a:r>
              <a:rPr lang="zh-CN" altLang="en-US" sz="2400">
                <a:solidFill>
                  <a:srgbClr val="C00000"/>
                </a:solidFill>
              </a:rPr>
              <a:t>循序渐进</a:t>
            </a:r>
            <a:r>
              <a:rPr lang="zh-CN" altLang="en-US" sz="2400"/>
              <a:t>，由简入繁</a:t>
            </a:r>
            <a:endParaRPr lang="zh-CN" altLang="en-US" sz="240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1562,&quot;width&quot;:2805}"/>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850,&quot;width&quot;:11435.38001166878}"/>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TABLE_ENDDRAG_ORIGIN_RECT" val="834*247"/>
  <p:tag name="TABLE_ENDDRAG_RECT" val="93*166*834*247"/>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COMMONDATA" val="eyJoZGlkIjoiOWYxNDdlODVmOWJiZTc0MzA1YTlkNGVkOWY0MTJkMjUifQ=="/>
  <p:tag name="KSO_WPP_MARK_KEY" val="952c1f70-e4db-4966-8493-1b53d5c106d0"/>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2977</Words>
  <Application>WPS 演示</Application>
  <PresentationFormat>宽屏</PresentationFormat>
  <Paragraphs>331</Paragraphs>
  <Slides>41</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41</vt:i4>
      </vt:variant>
    </vt:vector>
  </HeadingPairs>
  <TitlesOfParts>
    <vt:vector size="60" baseType="lpstr">
      <vt:lpstr>Arial</vt:lpstr>
      <vt:lpstr>宋体</vt:lpstr>
      <vt:lpstr>Wingdings</vt:lpstr>
      <vt:lpstr>Gotham Rounded Book</vt:lpstr>
      <vt:lpstr>Operator Mono Bold</vt:lpstr>
      <vt:lpstr>兰亭黑-简 中黑</vt:lpstr>
      <vt:lpstr>Times New Roman</vt:lpstr>
      <vt:lpstr>黑体</vt:lpstr>
      <vt:lpstr>Geometria-Italic</vt:lpstr>
      <vt:lpstr>方正兰亭细黑_GBK</vt:lpstr>
      <vt:lpstr>Gotham Bold</vt:lpstr>
      <vt:lpstr>Times New Roman Regular</vt:lpstr>
      <vt:lpstr>微软雅黑</vt:lpstr>
      <vt:lpstr>Calibri</vt:lpstr>
      <vt:lpstr>Arial Unicode MS</vt:lpstr>
      <vt:lpstr>-apple-system</vt:lpstr>
      <vt:lpstr>Geometria</vt:lpstr>
      <vt:lpstr>DejaVu Math TeX Gyre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Tamiflu</dc:creator>
  <cp:lastModifiedBy>Tamiflu</cp:lastModifiedBy>
  <cp:revision>786</cp:revision>
  <dcterms:created xsi:type="dcterms:W3CDTF">2022-12-12T09:38:00Z</dcterms:created>
  <dcterms:modified xsi:type="dcterms:W3CDTF">2023-11-16T10:39:38Z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DB85CC3685A0413099092117F193F3C0</vt:lpwstr>
  </property>
  <property fmtid="{D5CDD505-2E9C-101B-9397-08002B2CF9AE}" pid="3" name="KSOProductBuildVer">
    <vt:lpwstr>2052-12.1.0.15712</vt:lpwstr>
  </property>
</Properties>
</file>